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44" r:id="rId2"/>
    <p:sldMasterId id="2147484056" r:id="rId3"/>
    <p:sldMasterId id="2147484068" r:id="rId4"/>
    <p:sldMasterId id="2147484080" r:id="rId5"/>
    <p:sldMasterId id="2147484092" r:id="rId6"/>
    <p:sldMasterId id="2147484104" r:id="rId7"/>
    <p:sldMasterId id="2147485217" r:id="rId8"/>
    <p:sldMasterId id="2147485242" r:id="rId9"/>
  </p:sldMasterIdLst>
  <p:notesMasterIdLst>
    <p:notesMasterId r:id="rId33"/>
  </p:notesMasterIdLst>
  <p:handoutMasterIdLst>
    <p:handoutMasterId r:id="rId34"/>
  </p:handoutMasterIdLst>
  <p:sldIdLst>
    <p:sldId id="722" r:id="rId10"/>
    <p:sldId id="595" r:id="rId11"/>
    <p:sldId id="596" r:id="rId12"/>
    <p:sldId id="598" r:id="rId13"/>
    <p:sldId id="600" r:id="rId14"/>
    <p:sldId id="604" r:id="rId15"/>
    <p:sldId id="607" r:id="rId16"/>
    <p:sldId id="736" r:id="rId17"/>
    <p:sldId id="739" r:id="rId18"/>
    <p:sldId id="610" r:id="rId19"/>
    <p:sldId id="611" r:id="rId20"/>
    <p:sldId id="612" r:id="rId21"/>
    <p:sldId id="744" r:id="rId22"/>
    <p:sldId id="740" r:id="rId23"/>
    <p:sldId id="741" r:id="rId24"/>
    <p:sldId id="742" r:id="rId25"/>
    <p:sldId id="743" r:id="rId26"/>
    <p:sldId id="615" r:id="rId27"/>
    <p:sldId id="746" r:id="rId28"/>
    <p:sldId id="619" r:id="rId29"/>
    <p:sldId id="620" r:id="rId30"/>
    <p:sldId id="747" r:id="rId31"/>
    <p:sldId id="933" r:id="rId32"/>
  </p:sldIdLst>
  <p:sldSz cx="9144000" cy="5143500" type="screen16x9"/>
  <p:notesSz cx="7099300" cy="10234613"/>
  <p:defaultTextStyle>
    <a:defPPr>
      <a:defRPr lang="es-C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Colle"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7"/>
    <a:srgbClr val="EF4144"/>
    <a:srgbClr val="99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4" autoAdjust="0"/>
    <p:restoredTop sz="99645" autoAdjust="0"/>
  </p:normalViewPr>
  <p:slideViewPr>
    <p:cSldViewPr>
      <p:cViewPr>
        <p:scale>
          <a:sx n="90" d="100"/>
          <a:sy n="90" d="100"/>
        </p:scale>
        <p:origin x="-762" y="-258"/>
      </p:cViewPr>
      <p:guideLst>
        <p:guide orient="horz" pos="1620"/>
        <p:guide pos="2880"/>
      </p:guideLst>
    </p:cSldViewPr>
  </p:slideViewPr>
  <p:outlineViewPr>
    <p:cViewPr>
      <p:scale>
        <a:sx n="33" d="100"/>
        <a:sy n="33" d="100"/>
      </p:scale>
      <p:origin x="0" y="3894"/>
    </p:cViewPr>
  </p:outlineViewPr>
  <p:notesTextViewPr>
    <p:cViewPr>
      <p:scale>
        <a:sx n="100" d="100"/>
        <a:sy n="100" d="100"/>
      </p:scale>
      <p:origin x="0" y="0"/>
    </p:cViewPr>
  </p:notesTextViewPr>
  <p:sorterViewPr>
    <p:cViewPr>
      <p:scale>
        <a:sx n="66" d="100"/>
        <a:sy n="66" d="100"/>
      </p:scale>
      <p:origin x="0" y="2022"/>
    </p:cViewPr>
  </p:sorterViewPr>
  <p:notesViewPr>
    <p:cSldViewPr>
      <p:cViewPr varScale="1">
        <p:scale>
          <a:sx n="47" d="100"/>
          <a:sy n="47" d="100"/>
        </p:scale>
        <p:origin x="-1932"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2CA6E-79F3-4B9D-B54A-3005DC35A5CE}" type="doc">
      <dgm:prSet loTypeId="urn:microsoft.com/office/officeart/2005/8/layout/radial1" loCatId="cycle" qsTypeId="urn:microsoft.com/office/officeart/2005/8/quickstyle/3d2" qsCatId="3D" csTypeId="urn:microsoft.com/office/officeart/2005/8/colors/colorful1" csCatId="colorful" phldr="1"/>
      <dgm:spPr/>
      <dgm:t>
        <a:bodyPr/>
        <a:lstStyle/>
        <a:p>
          <a:endParaRPr lang="es-CL"/>
        </a:p>
      </dgm:t>
    </dgm:pt>
    <dgm:pt modelId="{ED8B65D4-006B-4BC5-984F-78997D9821CF}">
      <dgm:prSet phldrT="[Texto]" custT="1"/>
      <dgm:spPr/>
      <dgm:t>
        <a:bodyPr/>
        <a:lstStyle/>
        <a:p>
          <a:r>
            <a:rPr lang="es-CL" sz="1200" b="1" dirty="0" smtClean="0">
              <a:latin typeface="Verdana" pitchFamily="34" charset="0"/>
              <a:ea typeface="Verdana" pitchFamily="34" charset="0"/>
              <a:cs typeface="Verdana" pitchFamily="34" charset="0"/>
            </a:rPr>
            <a:t>Acuerdo Complementario</a:t>
          </a:r>
          <a:endParaRPr lang="es-CL" sz="1200" b="1" dirty="0">
            <a:latin typeface="Verdana" pitchFamily="34" charset="0"/>
            <a:ea typeface="Verdana" pitchFamily="34" charset="0"/>
            <a:cs typeface="Verdana" pitchFamily="34" charset="0"/>
          </a:endParaRPr>
        </a:p>
      </dgm:t>
    </dgm:pt>
    <dgm:pt modelId="{21DC0AA2-EA69-4BAB-A572-860A4827FFE2}" type="parTrans" cxnId="{4B717ED0-2CC6-4CB7-A858-0BDC03F60437}">
      <dgm:prSet/>
      <dgm:spPr/>
      <dgm:t>
        <a:bodyPr/>
        <a:lstStyle/>
        <a:p>
          <a:endParaRPr lang="es-CL"/>
        </a:p>
      </dgm:t>
    </dgm:pt>
    <dgm:pt modelId="{3C56951F-0881-4E14-A3A1-E5916D66328D}" type="sibTrans" cxnId="{4B717ED0-2CC6-4CB7-A858-0BDC03F60437}">
      <dgm:prSet/>
      <dgm:spPr/>
      <dgm:t>
        <a:bodyPr/>
        <a:lstStyle/>
        <a:p>
          <a:endParaRPr lang="es-CL"/>
        </a:p>
      </dgm:t>
    </dgm:pt>
    <dgm:pt modelId="{AA8B2AD8-5428-4884-8525-E855A78DF971}">
      <dgm:prSet phldrT="[Texto]" custT="1"/>
      <dgm:spPr>
        <a:solidFill>
          <a:srgbClr val="00B050"/>
        </a:solidFill>
      </dgm:spPr>
      <dgm:t>
        <a:bodyPr/>
        <a:lstStyle/>
        <a:p>
          <a:r>
            <a:rPr lang="es-CL" sz="1200" dirty="0" smtClean="0">
              <a:latin typeface="Verdana" pitchFamily="34" charset="0"/>
              <a:ea typeface="Verdana" pitchFamily="34" charset="0"/>
              <a:cs typeface="Verdana" pitchFamily="34" charset="0"/>
            </a:rPr>
            <a:t>Se puede adicionar condiciones especiales</a:t>
          </a:r>
          <a:endParaRPr lang="es-CL" sz="1200" dirty="0">
            <a:latin typeface="Verdana" pitchFamily="34" charset="0"/>
            <a:ea typeface="Verdana" pitchFamily="34" charset="0"/>
            <a:cs typeface="Verdana" pitchFamily="34" charset="0"/>
          </a:endParaRPr>
        </a:p>
      </dgm:t>
    </dgm:pt>
    <dgm:pt modelId="{F0519519-86A3-49ED-9FC6-B511CB180ECC}" type="parTrans" cxnId="{A6AC29B5-9066-43E9-A686-5704BE2D38E5}">
      <dgm:prSet/>
      <dgm:spPr/>
      <dgm:t>
        <a:bodyPr/>
        <a:lstStyle/>
        <a:p>
          <a:endParaRPr lang="es-CL"/>
        </a:p>
      </dgm:t>
    </dgm:pt>
    <dgm:pt modelId="{31F66DE7-2172-42E4-967F-960B695EB7A2}" type="sibTrans" cxnId="{A6AC29B5-9066-43E9-A686-5704BE2D38E5}">
      <dgm:prSet/>
      <dgm:spPr/>
      <dgm:t>
        <a:bodyPr/>
        <a:lstStyle/>
        <a:p>
          <a:endParaRPr lang="es-CL"/>
        </a:p>
      </dgm:t>
    </dgm:pt>
    <dgm:pt modelId="{9EFFF373-AE7B-49EB-99A4-F031D61AF233}">
      <dgm:prSet phldrT="[Texto]" custT="1"/>
      <dgm:spPr/>
      <dgm:t>
        <a:bodyPr/>
        <a:lstStyle/>
        <a:p>
          <a:r>
            <a:rPr lang="es-CL" sz="1200" dirty="0" smtClean="0">
              <a:latin typeface="Verdana" pitchFamily="34" charset="0"/>
              <a:ea typeface="Verdana" pitchFamily="34" charset="0"/>
              <a:cs typeface="Verdana" pitchFamily="34" charset="0"/>
            </a:rPr>
            <a:t>Se pueden concordar     entregas diferidas</a:t>
          </a:r>
          <a:endParaRPr lang="es-CL" sz="1200" dirty="0">
            <a:latin typeface="Verdana" pitchFamily="34" charset="0"/>
            <a:ea typeface="Verdana" pitchFamily="34" charset="0"/>
            <a:cs typeface="Verdana" pitchFamily="34" charset="0"/>
          </a:endParaRPr>
        </a:p>
      </dgm:t>
    </dgm:pt>
    <dgm:pt modelId="{9843130A-34A6-45A1-8BDC-29B02CC87C44}" type="parTrans" cxnId="{C4B69471-8782-43F1-B8B4-6B8B470F805F}">
      <dgm:prSet/>
      <dgm:spPr/>
      <dgm:t>
        <a:bodyPr/>
        <a:lstStyle/>
        <a:p>
          <a:endParaRPr lang="es-CL"/>
        </a:p>
      </dgm:t>
    </dgm:pt>
    <dgm:pt modelId="{0544D43A-E1FA-4D59-BC73-9F1B6AE7AB55}" type="sibTrans" cxnId="{C4B69471-8782-43F1-B8B4-6B8B470F805F}">
      <dgm:prSet/>
      <dgm:spPr/>
      <dgm:t>
        <a:bodyPr/>
        <a:lstStyle/>
        <a:p>
          <a:endParaRPr lang="es-CL"/>
        </a:p>
      </dgm:t>
    </dgm:pt>
    <dgm:pt modelId="{B0441A55-FE75-4BF8-9A9E-5D8384631474}">
      <dgm:prSet phldrT="[Texto]" custT="1"/>
      <dgm:spPr>
        <a:solidFill>
          <a:schemeClr val="tx2">
            <a:lumMod val="75000"/>
          </a:schemeClr>
        </a:solidFill>
      </dgm:spPr>
      <dgm:t>
        <a:bodyPr/>
        <a:lstStyle/>
        <a:p>
          <a:r>
            <a:rPr lang="es-CL" sz="1200" dirty="0" smtClean="0">
              <a:latin typeface="Verdana" pitchFamily="34" charset="0"/>
              <a:ea typeface="Verdana" pitchFamily="34" charset="0"/>
              <a:cs typeface="Verdana" pitchFamily="34" charset="0"/>
            </a:rPr>
            <a:t>Se pueden establecer modalidades de pago</a:t>
          </a:r>
          <a:endParaRPr lang="es-CL" sz="1200" dirty="0">
            <a:latin typeface="Verdana" pitchFamily="34" charset="0"/>
            <a:ea typeface="Verdana" pitchFamily="34" charset="0"/>
            <a:cs typeface="Verdana" pitchFamily="34" charset="0"/>
          </a:endParaRPr>
        </a:p>
      </dgm:t>
    </dgm:pt>
    <dgm:pt modelId="{0F434745-B1B1-488B-A6C1-5765C683FA72}" type="parTrans" cxnId="{EE68F4A9-6741-409A-9F00-5E096FACA268}">
      <dgm:prSet/>
      <dgm:spPr/>
      <dgm:t>
        <a:bodyPr/>
        <a:lstStyle/>
        <a:p>
          <a:endParaRPr lang="es-CL"/>
        </a:p>
      </dgm:t>
    </dgm:pt>
    <dgm:pt modelId="{FD659896-EA7A-44C7-A3C4-C750E71F4A1C}" type="sibTrans" cxnId="{EE68F4A9-6741-409A-9F00-5E096FACA268}">
      <dgm:prSet/>
      <dgm:spPr/>
      <dgm:t>
        <a:bodyPr/>
        <a:lstStyle/>
        <a:p>
          <a:endParaRPr lang="es-CL"/>
        </a:p>
      </dgm:t>
    </dgm:pt>
    <dgm:pt modelId="{3AFAB970-4063-423F-801C-000255336A2C}">
      <dgm:prSet custT="1"/>
      <dgm:spPr/>
      <dgm:t>
        <a:bodyPr/>
        <a:lstStyle/>
        <a:p>
          <a:r>
            <a:rPr lang="es-CL" sz="1200" b="0" dirty="0" smtClean="0">
              <a:latin typeface="Verdana" pitchFamily="34" charset="0"/>
              <a:ea typeface="Verdana" pitchFamily="34" charset="0"/>
              <a:cs typeface="Verdana" pitchFamily="34" charset="0"/>
            </a:rPr>
            <a:t>Se basa en las condiciones del CM de referencia</a:t>
          </a:r>
          <a:endParaRPr lang="es-CL" sz="1200" b="0" dirty="0">
            <a:latin typeface="Verdana" pitchFamily="34" charset="0"/>
            <a:ea typeface="Verdana" pitchFamily="34" charset="0"/>
            <a:cs typeface="Verdana" pitchFamily="34" charset="0"/>
          </a:endParaRPr>
        </a:p>
      </dgm:t>
    </dgm:pt>
    <dgm:pt modelId="{DB7993E0-A4BF-4B7F-B8BE-B5C433393CF7}" type="parTrans" cxnId="{42799E7B-20F5-4F5C-ACD6-99F007315BCC}">
      <dgm:prSet/>
      <dgm:spPr/>
      <dgm:t>
        <a:bodyPr/>
        <a:lstStyle/>
        <a:p>
          <a:endParaRPr lang="es-CL"/>
        </a:p>
      </dgm:t>
    </dgm:pt>
    <dgm:pt modelId="{D64603F5-815D-466B-8359-65E4CDE45F90}" type="sibTrans" cxnId="{42799E7B-20F5-4F5C-ACD6-99F007315BCC}">
      <dgm:prSet/>
      <dgm:spPr/>
      <dgm:t>
        <a:bodyPr/>
        <a:lstStyle/>
        <a:p>
          <a:endParaRPr lang="es-CL"/>
        </a:p>
      </dgm:t>
    </dgm:pt>
    <dgm:pt modelId="{3F3994E6-4F0E-4B16-BFB7-D84247426E8B}" type="pres">
      <dgm:prSet presAssocID="{A5B2CA6E-79F3-4B9D-B54A-3005DC35A5CE}" presName="cycle" presStyleCnt="0">
        <dgm:presLayoutVars>
          <dgm:chMax val="1"/>
          <dgm:dir/>
          <dgm:animLvl val="ctr"/>
          <dgm:resizeHandles val="exact"/>
        </dgm:presLayoutVars>
      </dgm:prSet>
      <dgm:spPr/>
      <dgm:t>
        <a:bodyPr/>
        <a:lstStyle/>
        <a:p>
          <a:endParaRPr lang="es-CL"/>
        </a:p>
      </dgm:t>
    </dgm:pt>
    <dgm:pt modelId="{F8446210-4668-4E85-B02B-E3ADD0713099}" type="pres">
      <dgm:prSet presAssocID="{ED8B65D4-006B-4BC5-984F-78997D9821CF}" presName="centerShape" presStyleLbl="node0" presStyleIdx="0" presStyleCnt="1" custScaleX="309280" custScaleY="190571" custLinFactNeighborX="-61" custLinFactNeighborY="7731"/>
      <dgm:spPr/>
      <dgm:t>
        <a:bodyPr/>
        <a:lstStyle/>
        <a:p>
          <a:endParaRPr lang="es-CL"/>
        </a:p>
      </dgm:t>
    </dgm:pt>
    <dgm:pt modelId="{0E27EDCE-ADF4-43DC-8AF6-0D89C4A5D328}" type="pres">
      <dgm:prSet presAssocID="{DB7993E0-A4BF-4B7F-B8BE-B5C433393CF7}" presName="Name9" presStyleLbl="parChTrans1D2" presStyleIdx="0" presStyleCnt="4"/>
      <dgm:spPr/>
      <dgm:t>
        <a:bodyPr/>
        <a:lstStyle/>
        <a:p>
          <a:endParaRPr lang="es-CL"/>
        </a:p>
      </dgm:t>
    </dgm:pt>
    <dgm:pt modelId="{5B1A8AA7-BD01-4C9B-BAF5-55269650FEF9}" type="pres">
      <dgm:prSet presAssocID="{DB7993E0-A4BF-4B7F-B8BE-B5C433393CF7}" presName="connTx" presStyleLbl="parChTrans1D2" presStyleIdx="0" presStyleCnt="4"/>
      <dgm:spPr/>
      <dgm:t>
        <a:bodyPr/>
        <a:lstStyle/>
        <a:p>
          <a:endParaRPr lang="es-CL"/>
        </a:p>
      </dgm:t>
    </dgm:pt>
    <dgm:pt modelId="{04E31714-ABB0-44F5-A8A9-1D6BB70CE97C}" type="pres">
      <dgm:prSet presAssocID="{3AFAB970-4063-423F-801C-000255336A2C}" presName="node" presStyleLbl="node1" presStyleIdx="0" presStyleCnt="4" custScaleX="340397" custScaleY="139219" custRadScaleRad="293207" custRadScaleInc="-168633">
        <dgm:presLayoutVars>
          <dgm:bulletEnabled val="1"/>
        </dgm:presLayoutVars>
      </dgm:prSet>
      <dgm:spPr/>
      <dgm:t>
        <a:bodyPr/>
        <a:lstStyle/>
        <a:p>
          <a:endParaRPr lang="es-CL"/>
        </a:p>
      </dgm:t>
    </dgm:pt>
    <dgm:pt modelId="{03E07186-459C-40E3-A7AE-E73EB9DA5897}" type="pres">
      <dgm:prSet presAssocID="{F0519519-86A3-49ED-9FC6-B511CB180ECC}" presName="Name9" presStyleLbl="parChTrans1D2" presStyleIdx="1" presStyleCnt="4"/>
      <dgm:spPr/>
      <dgm:t>
        <a:bodyPr/>
        <a:lstStyle/>
        <a:p>
          <a:endParaRPr lang="es-CL"/>
        </a:p>
      </dgm:t>
    </dgm:pt>
    <dgm:pt modelId="{7640A2FB-7F32-4C9C-A9F6-A81C73DFF739}" type="pres">
      <dgm:prSet presAssocID="{F0519519-86A3-49ED-9FC6-B511CB180ECC}" presName="connTx" presStyleLbl="parChTrans1D2" presStyleIdx="1" presStyleCnt="4"/>
      <dgm:spPr/>
      <dgm:t>
        <a:bodyPr/>
        <a:lstStyle/>
        <a:p>
          <a:endParaRPr lang="es-CL"/>
        </a:p>
      </dgm:t>
    </dgm:pt>
    <dgm:pt modelId="{2A4CF416-FBDD-4E8F-9309-57468EC118C6}" type="pres">
      <dgm:prSet presAssocID="{AA8B2AD8-5428-4884-8525-E855A78DF971}" presName="node" presStyleLbl="node1" presStyleIdx="1" presStyleCnt="4" custScaleX="365321" custScaleY="139404" custRadScaleRad="267924" custRadScaleInc="-32866">
        <dgm:presLayoutVars>
          <dgm:bulletEnabled val="1"/>
        </dgm:presLayoutVars>
      </dgm:prSet>
      <dgm:spPr/>
      <dgm:t>
        <a:bodyPr/>
        <a:lstStyle/>
        <a:p>
          <a:endParaRPr lang="es-CL"/>
        </a:p>
      </dgm:t>
    </dgm:pt>
    <dgm:pt modelId="{341FAC75-655E-4A7B-891A-CC968FC405EE}" type="pres">
      <dgm:prSet presAssocID="{9843130A-34A6-45A1-8BDC-29B02CC87C44}" presName="Name9" presStyleLbl="parChTrans1D2" presStyleIdx="2" presStyleCnt="4"/>
      <dgm:spPr/>
      <dgm:t>
        <a:bodyPr/>
        <a:lstStyle/>
        <a:p>
          <a:endParaRPr lang="es-CL"/>
        </a:p>
      </dgm:t>
    </dgm:pt>
    <dgm:pt modelId="{AC479840-880C-4C83-8DD7-A0A15E6CF8CE}" type="pres">
      <dgm:prSet presAssocID="{9843130A-34A6-45A1-8BDC-29B02CC87C44}" presName="connTx" presStyleLbl="parChTrans1D2" presStyleIdx="2" presStyleCnt="4"/>
      <dgm:spPr/>
      <dgm:t>
        <a:bodyPr/>
        <a:lstStyle/>
        <a:p>
          <a:endParaRPr lang="es-CL"/>
        </a:p>
      </dgm:t>
    </dgm:pt>
    <dgm:pt modelId="{87755E3E-7C85-4BBC-BB6F-63319F279AEE}" type="pres">
      <dgm:prSet presAssocID="{9EFFF373-AE7B-49EB-99A4-F031D61AF233}" presName="node" presStyleLbl="node1" presStyleIdx="2" presStyleCnt="4" custScaleX="345168" custScaleY="139404" custRadScaleRad="282856" custRadScaleInc="-158542">
        <dgm:presLayoutVars>
          <dgm:bulletEnabled val="1"/>
        </dgm:presLayoutVars>
      </dgm:prSet>
      <dgm:spPr/>
      <dgm:t>
        <a:bodyPr/>
        <a:lstStyle/>
        <a:p>
          <a:endParaRPr lang="es-CL"/>
        </a:p>
      </dgm:t>
    </dgm:pt>
    <dgm:pt modelId="{F94FD291-F2DD-4711-BC4F-CEBFCBDACCC6}" type="pres">
      <dgm:prSet presAssocID="{0F434745-B1B1-488B-A6C1-5765C683FA72}" presName="Name9" presStyleLbl="parChTrans1D2" presStyleIdx="3" presStyleCnt="4"/>
      <dgm:spPr/>
      <dgm:t>
        <a:bodyPr/>
        <a:lstStyle/>
        <a:p>
          <a:endParaRPr lang="es-CL"/>
        </a:p>
      </dgm:t>
    </dgm:pt>
    <dgm:pt modelId="{096CD6CE-1278-485C-B403-821A81BE3E29}" type="pres">
      <dgm:prSet presAssocID="{0F434745-B1B1-488B-A6C1-5765C683FA72}" presName="connTx" presStyleLbl="parChTrans1D2" presStyleIdx="3" presStyleCnt="4"/>
      <dgm:spPr/>
      <dgm:t>
        <a:bodyPr/>
        <a:lstStyle/>
        <a:p>
          <a:endParaRPr lang="es-CL"/>
        </a:p>
      </dgm:t>
    </dgm:pt>
    <dgm:pt modelId="{B92227F5-105F-41AB-9908-9C00D763CC6E}" type="pres">
      <dgm:prSet presAssocID="{B0441A55-FE75-4BF8-9A9E-5D8384631474}" presName="node" presStyleLbl="node1" presStyleIdx="3" presStyleCnt="4" custScaleX="354874" custScaleY="139404" custRadScaleRad="290993" custRadScaleInc="-40258">
        <dgm:presLayoutVars>
          <dgm:bulletEnabled val="1"/>
        </dgm:presLayoutVars>
      </dgm:prSet>
      <dgm:spPr/>
      <dgm:t>
        <a:bodyPr/>
        <a:lstStyle/>
        <a:p>
          <a:endParaRPr lang="es-CL"/>
        </a:p>
      </dgm:t>
    </dgm:pt>
  </dgm:ptLst>
  <dgm:cxnLst>
    <dgm:cxn modelId="{6A65B270-2E63-45D4-BA39-D8256BDA8C25}" type="presOf" srcId="{9EFFF373-AE7B-49EB-99A4-F031D61AF233}" destId="{87755E3E-7C85-4BBC-BB6F-63319F279AEE}" srcOrd="0" destOrd="0" presId="urn:microsoft.com/office/officeart/2005/8/layout/radial1"/>
    <dgm:cxn modelId="{8196D704-CC10-4A4B-83C3-95B89111906F}" type="presOf" srcId="{ED8B65D4-006B-4BC5-984F-78997D9821CF}" destId="{F8446210-4668-4E85-B02B-E3ADD0713099}" srcOrd="0" destOrd="0" presId="urn:microsoft.com/office/officeart/2005/8/layout/radial1"/>
    <dgm:cxn modelId="{9D16932E-4316-4065-9D1C-23789A799FC4}" type="presOf" srcId="{0F434745-B1B1-488B-A6C1-5765C683FA72}" destId="{096CD6CE-1278-485C-B403-821A81BE3E29}" srcOrd="1" destOrd="0" presId="urn:microsoft.com/office/officeart/2005/8/layout/radial1"/>
    <dgm:cxn modelId="{DC6087BE-44C9-49D4-B361-B1C7DD6E5F68}" type="presOf" srcId="{B0441A55-FE75-4BF8-9A9E-5D8384631474}" destId="{B92227F5-105F-41AB-9908-9C00D763CC6E}" srcOrd="0" destOrd="0" presId="urn:microsoft.com/office/officeart/2005/8/layout/radial1"/>
    <dgm:cxn modelId="{C4B69471-8782-43F1-B8B4-6B8B470F805F}" srcId="{ED8B65D4-006B-4BC5-984F-78997D9821CF}" destId="{9EFFF373-AE7B-49EB-99A4-F031D61AF233}" srcOrd="2" destOrd="0" parTransId="{9843130A-34A6-45A1-8BDC-29B02CC87C44}" sibTransId="{0544D43A-E1FA-4D59-BC73-9F1B6AE7AB55}"/>
    <dgm:cxn modelId="{9885125B-9BCA-46EC-BFF3-9AD2A062E18D}" type="presOf" srcId="{A5B2CA6E-79F3-4B9D-B54A-3005DC35A5CE}" destId="{3F3994E6-4F0E-4B16-BFB7-D84247426E8B}" srcOrd="0" destOrd="0" presId="urn:microsoft.com/office/officeart/2005/8/layout/radial1"/>
    <dgm:cxn modelId="{51009339-09BD-47CF-A45F-DD666C6DE626}" type="presOf" srcId="{AA8B2AD8-5428-4884-8525-E855A78DF971}" destId="{2A4CF416-FBDD-4E8F-9309-57468EC118C6}" srcOrd="0" destOrd="0" presId="urn:microsoft.com/office/officeart/2005/8/layout/radial1"/>
    <dgm:cxn modelId="{A6AC29B5-9066-43E9-A686-5704BE2D38E5}" srcId="{ED8B65D4-006B-4BC5-984F-78997D9821CF}" destId="{AA8B2AD8-5428-4884-8525-E855A78DF971}" srcOrd="1" destOrd="0" parTransId="{F0519519-86A3-49ED-9FC6-B511CB180ECC}" sibTransId="{31F66DE7-2172-42E4-967F-960B695EB7A2}"/>
    <dgm:cxn modelId="{DA19C82A-3086-489E-9392-DA9018FF1DB7}" type="presOf" srcId="{DB7993E0-A4BF-4B7F-B8BE-B5C433393CF7}" destId="{0E27EDCE-ADF4-43DC-8AF6-0D89C4A5D328}" srcOrd="0" destOrd="0" presId="urn:microsoft.com/office/officeart/2005/8/layout/radial1"/>
    <dgm:cxn modelId="{99FB15C4-04A5-4B9C-A62A-78565ACD0BC7}" type="presOf" srcId="{9843130A-34A6-45A1-8BDC-29B02CC87C44}" destId="{AC479840-880C-4C83-8DD7-A0A15E6CF8CE}" srcOrd="1" destOrd="0" presId="urn:microsoft.com/office/officeart/2005/8/layout/radial1"/>
    <dgm:cxn modelId="{E47DC05F-26DC-4FD4-9A06-02219D2D7D8E}" type="presOf" srcId="{F0519519-86A3-49ED-9FC6-B511CB180ECC}" destId="{7640A2FB-7F32-4C9C-A9F6-A81C73DFF739}" srcOrd="1" destOrd="0" presId="urn:microsoft.com/office/officeart/2005/8/layout/radial1"/>
    <dgm:cxn modelId="{42799E7B-20F5-4F5C-ACD6-99F007315BCC}" srcId="{ED8B65D4-006B-4BC5-984F-78997D9821CF}" destId="{3AFAB970-4063-423F-801C-000255336A2C}" srcOrd="0" destOrd="0" parTransId="{DB7993E0-A4BF-4B7F-B8BE-B5C433393CF7}" sibTransId="{D64603F5-815D-466B-8359-65E4CDE45F90}"/>
    <dgm:cxn modelId="{1CA22C1E-321F-4E3A-A8F7-2548289EE9FA}" type="presOf" srcId="{0F434745-B1B1-488B-A6C1-5765C683FA72}" destId="{F94FD291-F2DD-4711-BC4F-CEBFCBDACCC6}" srcOrd="0" destOrd="0" presId="urn:microsoft.com/office/officeart/2005/8/layout/radial1"/>
    <dgm:cxn modelId="{4B717ED0-2CC6-4CB7-A858-0BDC03F60437}" srcId="{A5B2CA6E-79F3-4B9D-B54A-3005DC35A5CE}" destId="{ED8B65D4-006B-4BC5-984F-78997D9821CF}" srcOrd="0" destOrd="0" parTransId="{21DC0AA2-EA69-4BAB-A572-860A4827FFE2}" sibTransId="{3C56951F-0881-4E14-A3A1-E5916D66328D}"/>
    <dgm:cxn modelId="{1FC2AB35-B22C-4966-AB91-8493F060A6C6}" type="presOf" srcId="{F0519519-86A3-49ED-9FC6-B511CB180ECC}" destId="{03E07186-459C-40E3-A7AE-E73EB9DA5897}" srcOrd="0" destOrd="0" presId="urn:microsoft.com/office/officeart/2005/8/layout/radial1"/>
    <dgm:cxn modelId="{EE450345-9B04-4218-95F0-3FFB2318E31A}" type="presOf" srcId="{9843130A-34A6-45A1-8BDC-29B02CC87C44}" destId="{341FAC75-655E-4A7B-891A-CC968FC405EE}" srcOrd="0" destOrd="0" presId="urn:microsoft.com/office/officeart/2005/8/layout/radial1"/>
    <dgm:cxn modelId="{0E5EA88F-2D8A-4191-AD2D-6945501D88DF}" type="presOf" srcId="{3AFAB970-4063-423F-801C-000255336A2C}" destId="{04E31714-ABB0-44F5-A8A9-1D6BB70CE97C}" srcOrd="0" destOrd="0" presId="urn:microsoft.com/office/officeart/2005/8/layout/radial1"/>
    <dgm:cxn modelId="{DF5D2717-883B-463E-988C-B565ADEF8E4B}" type="presOf" srcId="{DB7993E0-A4BF-4B7F-B8BE-B5C433393CF7}" destId="{5B1A8AA7-BD01-4C9B-BAF5-55269650FEF9}" srcOrd="1" destOrd="0" presId="urn:microsoft.com/office/officeart/2005/8/layout/radial1"/>
    <dgm:cxn modelId="{EE68F4A9-6741-409A-9F00-5E096FACA268}" srcId="{ED8B65D4-006B-4BC5-984F-78997D9821CF}" destId="{B0441A55-FE75-4BF8-9A9E-5D8384631474}" srcOrd="3" destOrd="0" parTransId="{0F434745-B1B1-488B-A6C1-5765C683FA72}" sibTransId="{FD659896-EA7A-44C7-A3C4-C750E71F4A1C}"/>
    <dgm:cxn modelId="{46E0AF63-CB32-4312-B6A4-7E30588133E5}" type="presParOf" srcId="{3F3994E6-4F0E-4B16-BFB7-D84247426E8B}" destId="{F8446210-4668-4E85-B02B-E3ADD0713099}" srcOrd="0" destOrd="0" presId="urn:microsoft.com/office/officeart/2005/8/layout/radial1"/>
    <dgm:cxn modelId="{A7B01C9E-E8E5-443D-9820-FC63EFE11F40}" type="presParOf" srcId="{3F3994E6-4F0E-4B16-BFB7-D84247426E8B}" destId="{0E27EDCE-ADF4-43DC-8AF6-0D89C4A5D328}" srcOrd="1" destOrd="0" presId="urn:microsoft.com/office/officeart/2005/8/layout/radial1"/>
    <dgm:cxn modelId="{BE0B9F86-6D54-4EA7-A4D0-7CD5C85A9BD2}" type="presParOf" srcId="{0E27EDCE-ADF4-43DC-8AF6-0D89C4A5D328}" destId="{5B1A8AA7-BD01-4C9B-BAF5-55269650FEF9}" srcOrd="0" destOrd="0" presId="urn:microsoft.com/office/officeart/2005/8/layout/radial1"/>
    <dgm:cxn modelId="{4C828817-FDC1-4E99-A116-9E4018DB7F67}" type="presParOf" srcId="{3F3994E6-4F0E-4B16-BFB7-D84247426E8B}" destId="{04E31714-ABB0-44F5-A8A9-1D6BB70CE97C}" srcOrd="2" destOrd="0" presId="urn:microsoft.com/office/officeart/2005/8/layout/radial1"/>
    <dgm:cxn modelId="{FE5523F6-3DA2-4F0D-A6DA-72DD818EE8D5}" type="presParOf" srcId="{3F3994E6-4F0E-4B16-BFB7-D84247426E8B}" destId="{03E07186-459C-40E3-A7AE-E73EB9DA5897}" srcOrd="3" destOrd="0" presId="urn:microsoft.com/office/officeart/2005/8/layout/radial1"/>
    <dgm:cxn modelId="{93901503-7EF1-467E-8BC5-84C790648969}" type="presParOf" srcId="{03E07186-459C-40E3-A7AE-E73EB9DA5897}" destId="{7640A2FB-7F32-4C9C-A9F6-A81C73DFF739}" srcOrd="0" destOrd="0" presId="urn:microsoft.com/office/officeart/2005/8/layout/radial1"/>
    <dgm:cxn modelId="{7B2D0119-0DB9-446A-8C7E-644830FF9CC2}" type="presParOf" srcId="{3F3994E6-4F0E-4B16-BFB7-D84247426E8B}" destId="{2A4CF416-FBDD-4E8F-9309-57468EC118C6}" srcOrd="4" destOrd="0" presId="urn:microsoft.com/office/officeart/2005/8/layout/radial1"/>
    <dgm:cxn modelId="{21051450-7FF2-4995-A505-39CB25E7BAAF}" type="presParOf" srcId="{3F3994E6-4F0E-4B16-BFB7-D84247426E8B}" destId="{341FAC75-655E-4A7B-891A-CC968FC405EE}" srcOrd="5" destOrd="0" presId="urn:microsoft.com/office/officeart/2005/8/layout/radial1"/>
    <dgm:cxn modelId="{0248E592-5681-4FA8-BC87-BBE8660D1572}" type="presParOf" srcId="{341FAC75-655E-4A7B-891A-CC968FC405EE}" destId="{AC479840-880C-4C83-8DD7-A0A15E6CF8CE}" srcOrd="0" destOrd="0" presId="urn:microsoft.com/office/officeart/2005/8/layout/radial1"/>
    <dgm:cxn modelId="{60821DCA-2948-4BFA-883C-35E8C35EA61E}" type="presParOf" srcId="{3F3994E6-4F0E-4B16-BFB7-D84247426E8B}" destId="{87755E3E-7C85-4BBC-BB6F-63319F279AEE}" srcOrd="6" destOrd="0" presId="urn:microsoft.com/office/officeart/2005/8/layout/radial1"/>
    <dgm:cxn modelId="{1FE60A56-B9C7-4FFF-A758-A0982FFE0092}" type="presParOf" srcId="{3F3994E6-4F0E-4B16-BFB7-D84247426E8B}" destId="{F94FD291-F2DD-4711-BC4F-CEBFCBDACCC6}" srcOrd="7" destOrd="0" presId="urn:microsoft.com/office/officeart/2005/8/layout/radial1"/>
    <dgm:cxn modelId="{32C28CBC-C08F-4EFB-9F00-10BD72307F14}" type="presParOf" srcId="{F94FD291-F2DD-4711-BC4F-CEBFCBDACCC6}" destId="{096CD6CE-1278-485C-B403-821A81BE3E29}" srcOrd="0" destOrd="0" presId="urn:microsoft.com/office/officeart/2005/8/layout/radial1"/>
    <dgm:cxn modelId="{EC39308A-02AF-4FE9-82E6-6A955EE4361B}" type="presParOf" srcId="{3F3994E6-4F0E-4B16-BFB7-D84247426E8B}" destId="{B92227F5-105F-41AB-9908-9C00D763CC6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535ACE-5A3D-4D22-B610-1207F8063EEF}" type="doc">
      <dgm:prSet loTypeId="urn:microsoft.com/office/officeart/2005/8/layout/gear1" loCatId="process" qsTypeId="urn:microsoft.com/office/officeart/2005/8/quickstyle/3d2" qsCatId="3D" csTypeId="urn:microsoft.com/office/officeart/2005/8/colors/colorful5" csCatId="colorful" phldr="1"/>
      <dgm:spPr/>
    </dgm:pt>
    <dgm:pt modelId="{BBF0BC4C-A574-470D-BF55-EA1A4E136156}">
      <dgm:prSet phldrT="[Texto]" custT="1"/>
      <dgm:spPr>
        <a:solidFill>
          <a:schemeClr val="accent6">
            <a:lumMod val="75000"/>
          </a:schemeClr>
        </a:solidFill>
      </dgm:spPr>
      <dgm:t>
        <a:bodyPr/>
        <a:lstStyle/>
        <a:p>
          <a:r>
            <a:rPr lang="es-CL" sz="1100" b="1" dirty="0" smtClean="0">
              <a:latin typeface="Trebuchet MS" pitchFamily="34" charset="0"/>
            </a:rPr>
            <a:t>Ofertas especiales </a:t>
          </a:r>
          <a:r>
            <a:rPr lang="es-CL" sz="1100" b="1" u="sng" dirty="0" smtClean="0">
              <a:latin typeface="Trebuchet MS" pitchFamily="34" charset="0"/>
            </a:rPr>
            <a:t>solidarias</a:t>
          </a:r>
          <a:r>
            <a:rPr lang="es-CL" sz="1100" b="1" dirty="0" smtClean="0">
              <a:latin typeface="Trebuchet MS" pitchFamily="34" charset="0"/>
            </a:rPr>
            <a:t>  para todas las entidades</a:t>
          </a:r>
          <a:endParaRPr lang="es-CL" sz="1100" dirty="0"/>
        </a:p>
      </dgm:t>
    </dgm:pt>
    <dgm:pt modelId="{46FBCD79-AFAB-411F-9653-2BA8FC9A4C67}" type="parTrans" cxnId="{6B55C322-8D15-40EF-9CA5-088D6AD9C19E}">
      <dgm:prSet/>
      <dgm:spPr/>
      <dgm:t>
        <a:bodyPr/>
        <a:lstStyle/>
        <a:p>
          <a:endParaRPr lang="es-CL" sz="1100"/>
        </a:p>
      </dgm:t>
    </dgm:pt>
    <dgm:pt modelId="{70F6A288-1AF1-4BA8-81E2-F995019EA90B}" type="sibTrans" cxnId="{6B55C322-8D15-40EF-9CA5-088D6AD9C19E}">
      <dgm:prSet/>
      <dgm:spPr>
        <a:solidFill>
          <a:schemeClr val="accent6">
            <a:lumMod val="75000"/>
          </a:schemeClr>
        </a:solidFill>
      </dgm:spPr>
      <dgm:t>
        <a:bodyPr/>
        <a:lstStyle/>
        <a:p>
          <a:endParaRPr lang="es-CL" sz="1100"/>
        </a:p>
      </dgm:t>
    </dgm:pt>
    <dgm:pt modelId="{2A8C8A32-6734-411D-8ABF-03DE6212609F}">
      <dgm:prSet phldrT="[Texto]" custT="1"/>
      <dgm:spPr>
        <a:solidFill>
          <a:schemeClr val="accent3">
            <a:lumMod val="50000"/>
          </a:schemeClr>
        </a:solidFill>
      </dgm:spPr>
      <dgm:t>
        <a:bodyPr/>
        <a:lstStyle/>
        <a:p>
          <a:r>
            <a:rPr lang="es-CL" sz="1100" b="1" dirty="0" smtClean="0"/>
            <a:t>Por sobre los precios fijados en el convenio marco</a:t>
          </a:r>
          <a:endParaRPr lang="es-CL" sz="1100" dirty="0"/>
        </a:p>
      </dgm:t>
    </dgm:pt>
    <dgm:pt modelId="{2C59B891-58C9-467F-97FF-F37969CE988D}" type="parTrans" cxnId="{C55CD0AF-5DD7-4006-91B6-5943C8FBB7FD}">
      <dgm:prSet/>
      <dgm:spPr/>
      <dgm:t>
        <a:bodyPr/>
        <a:lstStyle/>
        <a:p>
          <a:endParaRPr lang="es-CL" sz="1100"/>
        </a:p>
      </dgm:t>
    </dgm:pt>
    <dgm:pt modelId="{9D334386-166E-4E5B-8C88-768EFA4B30FB}" type="sibTrans" cxnId="{C55CD0AF-5DD7-4006-91B6-5943C8FBB7FD}">
      <dgm:prSet/>
      <dgm:spPr>
        <a:solidFill>
          <a:schemeClr val="accent3">
            <a:lumMod val="50000"/>
          </a:schemeClr>
        </a:solidFill>
      </dgm:spPr>
      <dgm:t>
        <a:bodyPr/>
        <a:lstStyle/>
        <a:p>
          <a:endParaRPr lang="es-CL" sz="1100"/>
        </a:p>
      </dgm:t>
    </dgm:pt>
    <dgm:pt modelId="{90D31AC5-0EB3-40B5-B334-6EC9C7BD152C}">
      <dgm:prSet phldrT="[Texto]" custT="1"/>
      <dgm:spPr>
        <a:solidFill>
          <a:schemeClr val="tx2"/>
        </a:solidFill>
      </dgm:spPr>
      <dgm:t>
        <a:bodyPr/>
        <a:lstStyle/>
        <a:p>
          <a:r>
            <a:rPr lang="es-CL" sz="1100" b="1" dirty="0" smtClean="0"/>
            <a:t>Duración mínima 1 a 5 días hábiles</a:t>
          </a:r>
          <a:endParaRPr lang="es-CL" sz="1100" dirty="0"/>
        </a:p>
      </dgm:t>
    </dgm:pt>
    <dgm:pt modelId="{E2A0D590-DC85-4B3B-8913-078A3F67651A}" type="parTrans" cxnId="{6003347B-03CF-4557-A98E-3DF5DC7522FA}">
      <dgm:prSet/>
      <dgm:spPr/>
      <dgm:t>
        <a:bodyPr/>
        <a:lstStyle/>
        <a:p>
          <a:endParaRPr lang="es-CL" sz="1100"/>
        </a:p>
      </dgm:t>
    </dgm:pt>
    <dgm:pt modelId="{05FC984F-D6F1-40A3-9AED-0442B6FD2D9B}" type="sibTrans" cxnId="{6003347B-03CF-4557-A98E-3DF5DC7522FA}">
      <dgm:prSet/>
      <dgm:spPr>
        <a:solidFill>
          <a:schemeClr val="tx2"/>
        </a:solidFill>
      </dgm:spPr>
      <dgm:t>
        <a:bodyPr/>
        <a:lstStyle/>
        <a:p>
          <a:endParaRPr lang="es-CL" sz="1100"/>
        </a:p>
      </dgm:t>
    </dgm:pt>
    <dgm:pt modelId="{00694690-2F06-4DF7-AAD3-80FEA7769A90}" type="pres">
      <dgm:prSet presAssocID="{59535ACE-5A3D-4D22-B610-1207F8063EEF}" presName="composite" presStyleCnt="0">
        <dgm:presLayoutVars>
          <dgm:chMax val="3"/>
          <dgm:animLvl val="lvl"/>
          <dgm:resizeHandles val="exact"/>
        </dgm:presLayoutVars>
      </dgm:prSet>
      <dgm:spPr/>
    </dgm:pt>
    <dgm:pt modelId="{1B0669CE-6EA9-4F37-82A6-203DAA49A022}" type="pres">
      <dgm:prSet presAssocID="{BBF0BC4C-A574-470D-BF55-EA1A4E136156}" presName="gear1" presStyleLbl="node1" presStyleIdx="0" presStyleCnt="3" custAng="21257305" custScaleX="93440" custLinFactNeighborX="10937" custLinFactNeighborY="5355">
        <dgm:presLayoutVars>
          <dgm:chMax val="1"/>
          <dgm:bulletEnabled val="1"/>
        </dgm:presLayoutVars>
      </dgm:prSet>
      <dgm:spPr/>
      <dgm:t>
        <a:bodyPr/>
        <a:lstStyle/>
        <a:p>
          <a:endParaRPr lang="es-CL"/>
        </a:p>
      </dgm:t>
    </dgm:pt>
    <dgm:pt modelId="{D9345444-0F8C-4DD7-B789-E69B35D777F4}" type="pres">
      <dgm:prSet presAssocID="{BBF0BC4C-A574-470D-BF55-EA1A4E136156}" presName="gear1srcNode" presStyleLbl="node1" presStyleIdx="0" presStyleCnt="3"/>
      <dgm:spPr/>
      <dgm:t>
        <a:bodyPr/>
        <a:lstStyle/>
        <a:p>
          <a:endParaRPr lang="es-CL"/>
        </a:p>
      </dgm:t>
    </dgm:pt>
    <dgm:pt modelId="{50C31292-876C-472D-9473-D5C80DC0A6AB}" type="pres">
      <dgm:prSet presAssocID="{BBF0BC4C-A574-470D-BF55-EA1A4E136156}" presName="gear1dstNode" presStyleLbl="node1" presStyleIdx="0" presStyleCnt="3"/>
      <dgm:spPr/>
      <dgm:t>
        <a:bodyPr/>
        <a:lstStyle/>
        <a:p>
          <a:endParaRPr lang="es-CL"/>
        </a:p>
      </dgm:t>
    </dgm:pt>
    <dgm:pt modelId="{0B607AD0-FF65-4AB2-8D97-1DC63A15E458}" type="pres">
      <dgm:prSet presAssocID="{2A8C8A32-6734-411D-8ABF-03DE6212609F}" presName="gear2" presStyleLbl="node1" presStyleIdx="1" presStyleCnt="3" custScaleX="135270" custScaleY="128176" custLinFactNeighborX="-4883" custLinFactNeighborY="7700">
        <dgm:presLayoutVars>
          <dgm:chMax val="1"/>
          <dgm:bulletEnabled val="1"/>
        </dgm:presLayoutVars>
      </dgm:prSet>
      <dgm:spPr/>
      <dgm:t>
        <a:bodyPr/>
        <a:lstStyle/>
        <a:p>
          <a:endParaRPr lang="es-CL"/>
        </a:p>
      </dgm:t>
    </dgm:pt>
    <dgm:pt modelId="{58F14E3C-2830-4CC7-9335-EF4692D42193}" type="pres">
      <dgm:prSet presAssocID="{2A8C8A32-6734-411D-8ABF-03DE6212609F}" presName="gear2srcNode" presStyleLbl="node1" presStyleIdx="1" presStyleCnt="3"/>
      <dgm:spPr/>
      <dgm:t>
        <a:bodyPr/>
        <a:lstStyle/>
        <a:p>
          <a:endParaRPr lang="es-CL"/>
        </a:p>
      </dgm:t>
    </dgm:pt>
    <dgm:pt modelId="{06FE5D5E-14DD-4C9A-AB5B-9A2F5D56C4D1}" type="pres">
      <dgm:prSet presAssocID="{2A8C8A32-6734-411D-8ABF-03DE6212609F}" presName="gear2dstNode" presStyleLbl="node1" presStyleIdx="1" presStyleCnt="3"/>
      <dgm:spPr/>
      <dgm:t>
        <a:bodyPr/>
        <a:lstStyle/>
        <a:p>
          <a:endParaRPr lang="es-CL"/>
        </a:p>
      </dgm:t>
    </dgm:pt>
    <dgm:pt modelId="{CF26A558-46F6-42DE-BD87-38C420227E56}" type="pres">
      <dgm:prSet presAssocID="{90D31AC5-0EB3-40B5-B334-6EC9C7BD152C}" presName="gear3" presStyleLbl="node1" presStyleIdx="2" presStyleCnt="3" custScaleX="110977" custScaleY="108019" custLinFactNeighborX="6445" custLinFactNeighborY="-4734"/>
      <dgm:spPr/>
      <dgm:t>
        <a:bodyPr/>
        <a:lstStyle/>
        <a:p>
          <a:endParaRPr lang="es-CL"/>
        </a:p>
      </dgm:t>
    </dgm:pt>
    <dgm:pt modelId="{6D1FE1B6-1B90-433B-ADC2-4B24A6219CDD}" type="pres">
      <dgm:prSet presAssocID="{90D31AC5-0EB3-40B5-B334-6EC9C7BD152C}" presName="gear3tx" presStyleLbl="node1" presStyleIdx="2" presStyleCnt="3">
        <dgm:presLayoutVars>
          <dgm:chMax val="1"/>
          <dgm:bulletEnabled val="1"/>
        </dgm:presLayoutVars>
      </dgm:prSet>
      <dgm:spPr/>
      <dgm:t>
        <a:bodyPr/>
        <a:lstStyle/>
        <a:p>
          <a:endParaRPr lang="es-CL"/>
        </a:p>
      </dgm:t>
    </dgm:pt>
    <dgm:pt modelId="{5F41223C-3368-4153-96A4-D1883AC2EC7B}" type="pres">
      <dgm:prSet presAssocID="{90D31AC5-0EB3-40B5-B334-6EC9C7BD152C}" presName="gear3srcNode" presStyleLbl="node1" presStyleIdx="2" presStyleCnt="3"/>
      <dgm:spPr/>
      <dgm:t>
        <a:bodyPr/>
        <a:lstStyle/>
        <a:p>
          <a:endParaRPr lang="es-CL"/>
        </a:p>
      </dgm:t>
    </dgm:pt>
    <dgm:pt modelId="{2C5851ED-E5E8-40C0-AAA8-87F34FE96FF3}" type="pres">
      <dgm:prSet presAssocID="{90D31AC5-0EB3-40B5-B334-6EC9C7BD152C}" presName="gear3dstNode" presStyleLbl="node1" presStyleIdx="2" presStyleCnt="3"/>
      <dgm:spPr/>
      <dgm:t>
        <a:bodyPr/>
        <a:lstStyle/>
        <a:p>
          <a:endParaRPr lang="es-CL"/>
        </a:p>
      </dgm:t>
    </dgm:pt>
    <dgm:pt modelId="{12F3294A-B324-461B-8EAB-BC94EE4FF9C7}" type="pres">
      <dgm:prSet presAssocID="{70F6A288-1AF1-4BA8-81E2-F995019EA90B}" presName="connector1" presStyleLbl="sibTrans2D1" presStyleIdx="0" presStyleCnt="3" custLinFactNeighborX="2936" custLinFactNeighborY="297"/>
      <dgm:spPr/>
      <dgm:t>
        <a:bodyPr/>
        <a:lstStyle/>
        <a:p>
          <a:endParaRPr lang="es-CL"/>
        </a:p>
      </dgm:t>
    </dgm:pt>
    <dgm:pt modelId="{B3B493A8-9BBE-402B-AF52-EBCA616389A2}" type="pres">
      <dgm:prSet presAssocID="{9D334386-166E-4E5B-8C88-768EFA4B30FB}" presName="connector2" presStyleLbl="sibTrans2D1" presStyleIdx="1" presStyleCnt="3" custLinFactNeighborX="-20548" custLinFactNeighborY="-1715"/>
      <dgm:spPr/>
      <dgm:t>
        <a:bodyPr/>
        <a:lstStyle/>
        <a:p>
          <a:endParaRPr lang="es-CL"/>
        </a:p>
      </dgm:t>
    </dgm:pt>
    <dgm:pt modelId="{CC5D1D87-DC50-4B2B-B8C7-46CE0AF90640}" type="pres">
      <dgm:prSet presAssocID="{05FC984F-D6F1-40A3-9AED-0442B6FD2D9B}" presName="connector3" presStyleLbl="sibTrans2D1" presStyleIdx="2" presStyleCnt="3" custLinFactNeighborX="4592" custLinFactNeighborY="-9810"/>
      <dgm:spPr/>
      <dgm:t>
        <a:bodyPr/>
        <a:lstStyle/>
        <a:p>
          <a:endParaRPr lang="es-CL"/>
        </a:p>
      </dgm:t>
    </dgm:pt>
  </dgm:ptLst>
  <dgm:cxnLst>
    <dgm:cxn modelId="{5890A674-D499-4CED-AE7D-4AFED44A05F2}" type="presOf" srcId="{90D31AC5-0EB3-40B5-B334-6EC9C7BD152C}" destId="{2C5851ED-E5E8-40C0-AAA8-87F34FE96FF3}" srcOrd="3" destOrd="0" presId="urn:microsoft.com/office/officeart/2005/8/layout/gear1"/>
    <dgm:cxn modelId="{56214795-C2BF-4267-B8A1-1FC548646B16}" type="presOf" srcId="{70F6A288-1AF1-4BA8-81E2-F995019EA90B}" destId="{12F3294A-B324-461B-8EAB-BC94EE4FF9C7}" srcOrd="0" destOrd="0" presId="urn:microsoft.com/office/officeart/2005/8/layout/gear1"/>
    <dgm:cxn modelId="{55A98A22-7452-49E9-880E-88ECA8359E8A}" type="presOf" srcId="{2A8C8A32-6734-411D-8ABF-03DE6212609F}" destId="{0B607AD0-FF65-4AB2-8D97-1DC63A15E458}" srcOrd="0" destOrd="0" presId="urn:microsoft.com/office/officeart/2005/8/layout/gear1"/>
    <dgm:cxn modelId="{C55CD0AF-5DD7-4006-91B6-5943C8FBB7FD}" srcId="{59535ACE-5A3D-4D22-B610-1207F8063EEF}" destId="{2A8C8A32-6734-411D-8ABF-03DE6212609F}" srcOrd="1" destOrd="0" parTransId="{2C59B891-58C9-467F-97FF-F37969CE988D}" sibTransId="{9D334386-166E-4E5B-8C88-768EFA4B30FB}"/>
    <dgm:cxn modelId="{F86997F5-08E7-4906-8A4C-B25510F1FA25}" type="presOf" srcId="{90D31AC5-0EB3-40B5-B334-6EC9C7BD152C}" destId="{CF26A558-46F6-42DE-BD87-38C420227E56}" srcOrd="0" destOrd="0" presId="urn:microsoft.com/office/officeart/2005/8/layout/gear1"/>
    <dgm:cxn modelId="{DA3B642C-1428-4ED8-ACBC-D9A9C17A72D1}" type="presOf" srcId="{9D334386-166E-4E5B-8C88-768EFA4B30FB}" destId="{B3B493A8-9BBE-402B-AF52-EBCA616389A2}" srcOrd="0" destOrd="0" presId="urn:microsoft.com/office/officeart/2005/8/layout/gear1"/>
    <dgm:cxn modelId="{85A7829C-2020-4B5B-ACB8-29DD215E330C}" type="presOf" srcId="{BBF0BC4C-A574-470D-BF55-EA1A4E136156}" destId="{1B0669CE-6EA9-4F37-82A6-203DAA49A022}" srcOrd="0" destOrd="0" presId="urn:microsoft.com/office/officeart/2005/8/layout/gear1"/>
    <dgm:cxn modelId="{2B5A3ED2-4AB1-438E-A896-8AF4753AE76A}" type="presOf" srcId="{05FC984F-D6F1-40A3-9AED-0442B6FD2D9B}" destId="{CC5D1D87-DC50-4B2B-B8C7-46CE0AF90640}" srcOrd="0" destOrd="0" presId="urn:microsoft.com/office/officeart/2005/8/layout/gear1"/>
    <dgm:cxn modelId="{E6873737-128F-4ED7-B82E-32D409B1ED4B}" type="presOf" srcId="{BBF0BC4C-A574-470D-BF55-EA1A4E136156}" destId="{D9345444-0F8C-4DD7-B789-E69B35D777F4}" srcOrd="1" destOrd="0" presId="urn:microsoft.com/office/officeart/2005/8/layout/gear1"/>
    <dgm:cxn modelId="{C063D402-9D5E-485E-B3C8-A86C2A028247}" type="presOf" srcId="{BBF0BC4C-A574-470D-BF55-EA1A4E136156}" destId="{50C31292-876C-472D-9473-D5C80DC0A6AB}" srcOrd="2" destOrd="0" presId="urn:microsoft.com/office/officeart/2005/8/layout/gear1"/>
    <dgm:cxn modelId="{AF63FA73-A3C5-4EE5-9855-1C5BE03087D8}" type="presOf" srcId="{90D31AC5-0EB3-40B5-B334-6EC9C7BD152C}" destId="{6D1FE1B6-1B90-433B-ADC2-4B24A6219CDD}" srcOrd="1" destOrd="0" presId="urn:microsoft.com/office/officeart/2005/8/layout/gear1"/>
    <dgm:cxn modelId="{6B55C322-8D15-40EF-9CA5-088D6AD9C19E}" srcId="{59535ACE-5A3D-4D22-B610-1207F8063EEF}" destId="{BBF0BC4C-A574-470D-BF55-EA1A4E136156}" srcOrd="0" destOrd="0" parTransId="{46FBCD79-AFAB-411F-9653-2BA8FC9A4C67}" sibTransId="{70F6A288-1AF1-4BA8-81E2-F995019EA90B}"/>
    <dgm:cxn modelId="{0F6857A9-4762-4A45-A687-9797C969C08C}" type="presOf" srcId="{90D31AC5-0EB3-40B5-B334-6EC9C7BD152C}" destId="{5F41223C-3368-4153-96A4-D1883AC2EC7B}" srcOrd="2" destOrd="0" presId="urn:microsoft.com/office/officeart/2005/8/layout/gear1"/>
    <dgm:cxn modelId="{6003347B-03CF-4557-A98E-3DF5DC7522FA}" srcId="{59535ACE-5A3D-4D22-B610-1207F8063EEF}" destId="{90D31AC5-0EB3-40B5-B334-6EC9C7BD152C}" srcOrd="2" destOrd="0" parTransId="{E2A0D590-DC85-4B3B-8913-078A3F67651A}" sibTransId="{05FC984F-D6F1-40A3-9AED-0442B6FD2D9B}"/>
    <dgm:cxn modelId="{6BE9D5AE-D2D4-44CB-A680-7DBE1ED1271B}" type="presOf" srcId="{59535ACE-5A3D-4D22-B610-1207F8063EEF}" destId="{00694690-2F06-4DF7-AAD3-80FEA7769A90}" srcOrd="0" destOrd="0" presId="urn:microsoft.com/office/officeart/2005/8/layout/gear1"/>
    <dgm:cxn modelId="{83572A89-F76F-4B45-9BB8-AD5D4E30B7F1}" type="presOf" srcId="{2A8C8A32-6734-411D-8ABF-03DE6212609F}" destId="{58F14E3C-2830-4CC7-9335-EF4692D42193}" srcOrd="1" destOrd="0" presId="urn:microsoft.com/office/officeart/2005/8/layout/gear1"/>
    <dgm:cxn modelId="{61FB194F-342F-4976-A050-CA94397013C3}" type="presOf" srcId="{2A8C8A32-6734-411D-8ABF-03DE6212609F}" destId="{06FE5D5E-14DD-4C9A-AB5B-9A2F5D56C4D1}" srcOrd="2" destOrd="0" presId="urn:microsoft.com/office/officeart/2005/8/layout/gear1"/>
    <dgm:cxn modelId="{875DB14C-FBE8-44A3-9A55-8B166B3F537A}" type="presParOf" srcId="{00694690-2F06-4DF7-AAD3-80FEA7769A90}" destId="{1B0669CE-6EA9-4F37-82A6-203DAA49A022}" srcOrd="0" destOrd="0" presId="urn:microsoft.com/office/officeart/2005/8/layout/gear1"/>
    <dgm:cxn modelId="{AC76F74A-ABE8-47E6-A94D-C1668535D298}" type="presParOf" srcId="{00694690-2F06-4DF7-AAD3-80FEA7769A90}" destId="{D9345444-0F8C-4DD7-B789-E69B35D777F4}" srcOrd="1" destOrd="0" presId="urn:microsoft.com/office/officeart/2005/8/layout/gear1"/>
    <dgm:cxn modelId="{5CFFFFFD-D081-40BF-BB23-FECBE3144276}" type="presParOf" srcId="{00694690-2F06-4DF7-AAD3-80FEA7769A90}" destId="{50C31292-876C-472D-9473-D5C80DC0A6AB}" srcOrd="2" destOrd="0" presId="urn:microsoft.com/office/officeart/2005/8/layout/gear1"/>
    <dgm:cxn modelId="{BA7BAFCE-16C8-4D0D-ADCE-4E394D2AF0DC}" type="presParOf" srcId="{00694690-2F06-4DF7-AAD3-80FEA7769A90}" destId="{0B607AD0-FF65-4AB2-8D97-1DC63A15E458}" srcOrd="3" destOrd="0" presId="urn:microsoft.com/office/officeart/2005/8/layout/gear1"/>
    <dgm:cxn modelId="{5CF2C804-364B-44E3-AB79-A0F7510D13C5}" type="presParOf" srcId="{00694690-2F06-4DF7-AAD3-80FEA7769A90}" destId="{58F14E3C-2830-4CC7-9335-EF4692D42193}" srcOrd="4" destOrd="0" presId="urn:microsoft.com/office/officeart/2005/8/layout/gear1"/>
    <dgm:cxn modelId="{E0339B93-E280-449B-B0FB-F2ED382D9CCE}" type="presParOf" srcId="{00694690-2F06-4DF7-AAD3-80FEA7769A90}" destId="{06FE5D5E-14DD-4C9A-AB5B-9A2F5D56C4D1}" srcOrd="5" destOrd="0" presId="urn:microsoft.com/office/officeart/2005/8/layout/gear1"/>
    <dgm:cxn modelId="{1E8003EB-37FA-48BC-A12E-354E1CAB40F4}" type="presParOf" srcId="{00694690-2F06-4DF7-AAD3-80FEA7769A90}" destId="{CF26A558-46F6-42DE-BD87-38C420227E56}" srcOrd="6" destOrd="0" presId="urn:microsoft.com/office/officeart/2005/8/layout/gear1"/>
    <dgm:cxn modelId="{71675B2A-1CE7-48A7-A198-BF7E1221749F}" type="presParOf" srcId="{00694690-2F06-4DF7-AAD3-80FEA7769A90}" destId="{6D1FE1B6-1B90-433B-ADC2-4B24A6219CDD}" srcOrd="7" destOrd="0" presId="urn:microsoft.com/office/officeart/2005/8/layout/gear1"/>
    <dgm:cxn modelId="{D9396DE2-05FF-4E80-9041-841A745FC59A}" type="presParOf" srcId="{00694690-2F06-4DF7-AAD3-80FEA7769A90}" destId="{5F41223C-3368-4153-96A4-D1883AC2EC7B}" srcOrd="8" destOrd="0" presId="urn:microsoft.com/office/officeart/2005/8/layout/gear1"/>
    <dgm:cxn modelId="{A843FB53-AC88-4C70-9FEF-F3F6D16B379D}" type="presParOf" srcId="{00694690-2F06-4DF7-AAD3-80FEA7769A90}" destId="{2C5851ED-E5E8-40C0-AAA8-87F34FE96FF3}" srcOrd="9" destOrd="0" presId="urn:microsoft.com/office/officeart/2005/8/layout/gear1"/>
    <dgm:cxn modelId="{1E75907A-511F-4F06-84AF-88444345AAFD}" type="presParOf" srcId="{00694690-2F06-4DF7-AAD3-80FEA7769A90}" destId="{12F3294A-B324-461B-8EAB-BC94EE4FF9C7}" srcOrd="10" destOrd="0" presId="urn:microsoft.com/office/officeart/2005/8/layout/gear1"/>
    <dgm:cxn modelId="{1D4A5AFC-238E-4BD4-B3E9-8AB9D2A835A6}" type="presParOf" srcId="{00694690-2F06-4DF7-AAD3-80FEA7769A90}" destId="{B3B493A8-9BBE-402B-AF52-EBCA616389A2}" srcOrd="11" destOrd="0" presId="urn:microsoft.com/office/officeart/2005/8/layout/gear1"/>
    <dgm:cxn modelId="{86FC5CA3-634B-4AC4-A8BB-92A48D896E84}" type="presParOf" srcId="{00694690-2F06-4DF7-AAD3-80FEA7769A90}" destId="{CC5D1D87-DC50-4B2B-B8C7-46CE0AF9064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46210-4668-4E85-B02B-E3ADD0713099}">
      <dsp:nvSpPr>
        <dsp:cNvPr id="0" name=""/>
        <dsp:cNvSpPr/>
      </dsp:nvSpPr>
      <dsp:spPr>
        <a:xfrm>
          <a:off x="2957152" y="706229"/>
          <a:ext cx="2050025" cy="126317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b="1" kern="1200" dirty="0" smtClean="0">
              <a:latin typeface="Verdana" pitchFamily="34" charset="0"/>
              <a:ea typeface="Verdana" pitchFamily="34" charset="0"/>
              <a:cs typeface="Verdana" pitchFamily="34" charset="0"/>
            </a:rPr>
            <a:t>Acuerdo Complementario</a:t>
          </a:r>
          <a:endParaRPr lang="es-CL" sz="1200" b="1" kern="1200" dirty="0">
            <a:latin typeface="Verdana" pitchFamily="34" charset="0"/>
            <a:ea typeface="Verdana" pitchFamily="34" charset="0"/>
            <a:cs typeface="Verdana" pitchFamily="34" charset="0"/>
          </a:endParaRPr>
        </a:p>
      </dsp:txBody>
      <dsp:txXfrm>
        <a:off x="3257371" y="891217"/>
        <a:ext cx="1449587" cy="893200"/>
      </dsp:txXfrm>
    </dsp:sp>
    <dsp:sp modelId="{0E27EDCE-ADF4-43DC-8AF6-0D89C4A5D328}">
      <dsp:nvSpPr>
        <dsp:cNvPr id="0" name=""/>
        <dsp:cNvSpPr/>
      </dsp:nvSpPr>
      <dsp:spPr>
        <a:xfrm rot="11820755">
          <a:off x="2417464" y="952748"/>
          <a:ext cx="661107" cy="14911"/>
        </a:xfrm>
        <a:custGeom>
          <a:avLst/>
          <a:gdLst/>
          <a:ahLst/>
          <a:cxnLst/>
          <a:rect l="0" t="0" r="0" b="0"/>
          <a:pathLst>
            <a:path>
              <a:moveTo>
                <a:pt x="0" y="7455"/>
              </a:moveTo>
              <a:lnTo>
                <a:pt x="661107" y="74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rot="10800000">
        <a:off x="2731490" y="943677"/>
        <a:ext cx="33055" cy="33055"/>
      </dsp:txXfrm>
    </dsp:sp>
    <dsp:sp modelId="{04E31714-ABB0-44F5-A8A9-1D6BB70CE97C}">
      <dsp:nvSpPr>
        <dsp:cNvPr id="0" name=""/>
        <dsp:cNvSpPr/>
      </dsp:nvSpPr>
      <dsp:spPr>
        <a:xfrm>
          <a:off x="400459" y="125700"/>
          <a:ext cx="2256280" cy="9227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b="0" kern="1200" dirty="0" smtClean="0">
              <a:latin typeface="Verdana" pitchFamily="34" charset="0"/>
              <a:ea typeface="Verdana" pitchFamily="34" charset="0"/>
              <a:cs typeface="Verdana" pitchFamily="34" charset="0"/>
            </a:rPr>
            <a:t>Se basa en las condiciones del CM de referencia</a:t>
          </a:r>
          <a:endParaRPr lang="es-CL" sz="1200" b="0" kern="1200" dirty="0">
            <a:latin typeface="Verdana" pitchFamily="34" charset="0"/>
            <a:ea typeface="Verdana" pitchFamily="34" charset="0"/>
            <a:cs typeface="Verdana" pitchFamily="34" charset="0"/>
          </a:endParaRPr>
        </a:p>
      </dsp:txBody>
      <dsp:txXfrm>
        <a:off x="730884" y="260840"/>
        <a:ext cx="1595430" cy="652516"/>
      </dsp:txXfrm>
    </dsp:sp>
    <dsp:sp modelId="{03E07186-459C-40E3-A7AE-E73EB9DA5897}">
      <dsp:nvSpPr>
        <dsp:cNvPr id="0" name=""/>
        <dsp:cNvSpPr/>
      </dsp:nvSpPr>
      <dsp:spPr>
        <a:xfrm rot="20524246">
          <a:off x="4879303" y="971013"/>
          <a:ext cx="426977" cy="14911"/>
        </a:xfrm>
        <a:custGeom>
          <a:avLst/>
          <a:gdLst/>
          <a:ahLst/>
          <a:cxnLst/>
          <a:rect l="0" t="0" r="0" b="0"/>
          <a:pathLst>
            <a:path>
              <a:moveTo>
                <a:pt x="0" y="7455"/>
              </a:moveTo>
              <a:lnTo>
                <a:pt x="426977" y="74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5082118" y="967794"/>
        <a:ext cx="21348" cy="21348"/>
      </dsp:txXfrm>
    </dsp:sp>
    <dsp:sp modelId="{2A4CF416-FBDD-4E8F-9309-57468EC118C6}">
      <dsp:nvSpPr>
        <dsp:cNvPr id="0" name=""/>
        <dsp:cNvSpPr/>
      </dsp:nvSpPr>
      <dsp:spPr>
        <a:xfrm>
          <a:off x="5008637" y="151944"/>
          <a:ext cx="2421486" cy="92402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latin typeface="Verdana" pitchFamily="34" charset="0"/>
              <a:ea typeface="Verdana" pitchFamily="34" charset="0"/>
              <a:cs typeface="Verdana" pitchFamily="34" charset="0"/>
            </a:rPr>
            <a:t>Se puede adicionar condiciones especiales</a:t>
          </a:r>
          <a:endParaRPr lang="es-CL" sz="1200" kern="1200" dirty="0">
            <a:latin typeface="Verdana" pitchFamily="34" charset="0"/>
            <a:ea typeface="Verdana" pitchFamily="34" charset="0"/>
            <a:cs typeface="Verdana" pitchFamily="34" charset="0"/>
          </a:endParaRPr>
        </a:p>
      </dsp:txBody>
      <dsp:txXfrm>
        <a:off x="5363255" y="287264"/>
        <a:ext cx="1712250" cy="653382"/>
      </dsp:txXfrm>
    </dsp:sp>
    <dsp:sp modelId="{341FAC75-655E-4A7B-891A-CC968FC405EE}">
      <dsp:nvSpPr>
        <dsp:cNvPr id="0" name=""/>
        <dsp:cNvSpPr/>
      </dsp:nvSpPr>
      <dsp:spPr>
        <a:xfrm rot="937912">
          <a:off x="4906993" y="1653173"/>
          <a:ext cx="457747" cy="14911"/>
        </a:xfrm>
        <a:custGeom>
          <a:avLst/>
          <a:gdLst/>
          <a:ahLst/>
          <a:cxnLst/>
          <a:rect l="0" t="0" r="0" b="0"/>
          <a:pathLst>
            <a:path>
              <a:moveTo>
                <a:pt x="0" y="7455"/>
              </a:moveTo>
              <a:lnTo>
                <a:pt x="457747" y="74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5124423" y="1649185"/>
        <a:ext cx="22887" cy="22887"/>
      </dsp:txXfrm>
    </dsp:sp>
    <dsp:sp modelId="{87755E3E-7C85-4BBC-BB6F-63319F279AEE}">
      <dsp:nvSpPr>
        <dsp:cNvPr id="0" name=""/>
        <dsp:cNvSpPr/>
      </dsp:nvSpPr>
      <dsp:spPr>
        <a:xfrm>
          <a:off x="5152653" y="1523398"/>
          <a:ext cx="2287904" cy="92402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latin typeface="Verdana" pitchFamily="34" charset="0"/>
              <a:ea typeface="Verdana" pitchFamily="34" charset="0"/>
              <a:cs typeface="Verdana" pitchFamily="34" charset="0"/>
            </a:rPr>
            <a:t>Se pueden concordar     entregas diferidas</a:t>
          </a:r>
          <a:endParaRPr lang="es-CL" sz="1200" kern="1200" dirty="0">
            <a:latin typeface="Verdana" pitchFamily="34" charset="0"/>
            <a:ea typeface="Verdana" pitchFamily="34" charset="0"/>
            <a:cs typeface="Verdana" pitchFamily="34" charset="0"/>
          </a:endParaRPr>
        </a:p>
      </dsp:txBody>
      <dsp:txXfrm>
        <a:off x="5487709" y="1658718"/>
        <a:ext cx="1617792" cy="653382"/>
      </dsp:txXfrm>
    </dsp:sp>
    <dsp:sp modelId="{F94FD291-F2DD-4711-BC4F-CEBFCBDACCC6}">
      <dsp:nvSpPr>
        <dsp:cNvPr id="0" name=""/>
        <dsp:cNvSpPr/>
      </dsp:nvSpPr>
      <dsp:spPr>
        <a:xfrm rot="9940374">
          <a:off x="2574573" y="1630101"/>
          <a:ext cx="467973" cy="14911"/>
        </a:xfrm>
        <a:custGeom>
          <a:avLst/>
          <a:gdLst/>
          <a:ahLst/>
          <a:cxnLst/>
          <a:rect l="0" t="0" r="0" b="0"/>
          <a:pathLst>
            <a:path>
              <a:moveTo>
                <a:pt x="0" y="7455"/>
              </a:moveTo>
              <a:lnTo>
                <a:pt x="467973" y="74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rot="10800000">
        <a:off x="2796860" y="1625857"/>
        <a:ext cx="23398" cy="23398"/>
      </dsp:txXfrm>
    </dsp:sp>
    <dsp:sp modelId="{B92227F5-105F-41AB-9908-9C00D763CC6E}">
      <dsp:nvSpPr>
        <dsp:cNvPr id="0" name=""/>
        <dsp:cNvSpPr/>
      </dsp:nvSpPr>
      <dsp:spPr>
        <a:xfrm>
          <a:off x="419693" y="1485282"/>
          <a:ext cx="2352239" cy="924022"/>
        </a:xfrm>
        <a:prstGeom prst="ellipse">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latin typeface="Verdana" pitchFamily="34" charset="0"/>
              <a:ea typeface="Verdana" pitchFamily="34" charset="0"/>
              <a:cs typeface="Verdana" pitchFamily="34" charset="0"/>
            </a:rPr>
            <a:t>Se pueden establecer modalidades de pago</a:t>
          </a:r>
          <a:endParaRPr lang="es-CL" sz="1200" kern="1200" dirty="0">
            <a:latin typeface="Verdana" pitchFamily="34" charset="0"/>
            <a:ea typeface="Verdana" pitchFamily="34" charset="0"/>
            <a:cs typeface="Verdana" pitchFamily="34" charset="0"/>
          </a:endParaRPr>
        </a:p>
      </dsp:txBody>
      <dsp:txXfrm>
        <a:off x="764170" y="1620602"/>
        <a:ext cx="1663285" cy="653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669CE-6EA9-4F37-82A6-203DAA49A022}">
      <dsp:nvSpPr>
        <dsp:cNvPr id="0" name=""/>
        <dsp:cNvSpPr/>
      </dsp:nvSpPr>
      <dsp:spPr>
        <a:xfrm rot="21257305">
          <a:off x="2877246" y="1508379"/>
          <a:ext cx="1524077" cy="1745586"/>
        </a:xfrm>
        <a:prstGeom prst="gear9">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L" sz="1100" b="1" kern="1200" dirty="0" smtClean="0">
              <a:latin typeface="Trebuchet MS" pitchFamily="34" charset="0"/>
            </a:rPr>
            <a:t>Ofertas especiales </a:t>
          </a:r>
          <a:r>
            <a:rPr lang="es-CL" sz="1100" b="1" u="sng" kern="1200" dirty="0" smtClean="0">
              <a:latin typeface="Trebuchet MS" pitchFamily="34" charset="0"/>
            </a:rPr>
            <a:t>solidarias</a:t>
          </a:r>
          <a:r>
            <a:rPr lang="es-CL" sz="1100" b="1" kern="1200" dirty="0" smtClean="0">
              <a:latin typeface="Trebuchet MS" pitchFamily="34" charset="0"/>
            </a:rPr>
            <a:t>  para todas las entidades</a:t>
          </a:r>
          <a:endParaRPr lang="es-CL" sz="1100" kern="1200" dirty="0"/>
        </a:p>
      </dsp:txBody>
      <dsp:txXfrm>
        <a:off x="3182086" y="1902635"/>
        <a:ext cx="911263" cy="925733"/>
      </dsp:txXfrm>
    </dsp:sp>
    <dsp:sp modelId="{0B607AD0-FF65-4AB2-8D97-1DC63A15E458}">
      <dsp:nvSpPr>
        <dsp:cNvPr id="0" name=""/>
        <dsp:cNvSpPr/>
      </dsp:nvSpPr>
      <dsp:spPr>
        <a:xfrm>
          <a:off x="1343872" y="965058"/>
          <a:ext cx="1717276" cy="1627216"/>
        </a:xfrm>
        <a:prstGeom prst="gear6">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L" sz="1100" b="1" kern="1200" dirty="0" smtClean="0"/>
            <a:t>Por sobre los precios fijados en el convenio marco</a:t>
          </a:r>
          <a:endParaRPr lang="es-CL" sz="1100" kern="1200" dirty="0"/>
        </a:p>
      </dsp:txBody>
      <dsp:txXfrm>
        <a:off x="1766620" y="1377190"/>
        <a:ext cx="871780" cy="802952"/>
      </dsp:txXfrm>
    </dsp:sp>
    <dsp:sp modelId="{CF26A558-46F6-42DE-BD87-38C420227E56}">
      <dsp:nvSpPr>
        <dsp:cNvPr id="0" name=""/>
        <dsp:cNvSpPr/>
      </dsp:nvSpPr>
      <dsp:spPr>
        <a:xfrm rot="20700000">
          <a:off x="2363982" y="127178"/>
          <a:ext cx="1393874" cy="1330146"/>
        </a:xfrm>
        <a:prstGeom prst="gear6">
          <a:avLst/>
        </a:prstGeom>
        <a:solidFill>
          <a:schemeClr val="tx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L" sz="1100" b="1" kern="1200" dirty="0" smtClean="0"/>
            <a:t>Duración mínima 1 a 5 días hábiles</a:t>
          </a:r>
          <a:endParaRPr lang="es-CL" sz="1100" kern="1200" dirty="0"/>
        </a:p>
      </dsp:txBody>
      <dsp:txXfrm rot="-20700000">
        <a:off x="2673480" y="415138"/>
        <a:ext cx="774879" cy="754226"/>
      </dsp:txXfrm>
    </dsp:sp>
    <dsp:sp modelId="{12F3294A-B324-461B-8EAB-BC94EE4FF9C7}">
      <dsp:nvSpPr>
        <dsp:cNvPr id="0" name=""/>
        <dsp:cNvSpPr/>
      </dsp:nvSpPr>
      <dsp:spPr>
        <a:xfrm>
          <a:off x="2565859" y="1208105"/>
          <a:ext cx="2234350" cy="2234350"/>
        </a:xfrm>
        <a:prstGeom prst="circularArrow">
          <a:avLst>
            <a:gd name="adj1" fmla="val 4688"/>
            <a:gd name="adj2" fmla="val 299029"/>
            <a:gd name="adj3" fmla="val 2485667"/>
            <a:gd name="adj4" fmla="val 15928614"/>
            <a:gd name="adj5" fmla="val 5469"/>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B493A8-9BBE-402B-AF52-EBCA616389A2}">
      <dsp:nvSpPr>
        <dsp:cNvPr id="0" name=""/>
        <dsp:cNvSpPr/>
      </dsp:nvSpPr>
      <dsp:spPr>
        <a:xfrm>
          <a:off x="1071337" y="741796"/>
          <a:ext cx="1623395" cy="1623395"/>
        </a:xfrm>
        <a:prstGeom prst="leftCircularArrow">
          <a:avLst>
            <a:gd name="adj1" fmla="val 6452"/>
            <a:gd name="adj2" fmla="val 429999"/>
            <a:gd name="adj3" fmla="val 10489124"/>
            <a:gd name="adj4" fmla="val 14837806"/>
            <a:gd name="adj5" fmla="val 7527"/>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C5D1D87-DC50-4B2B-B8C7-46CE0AF90640}">
      <dsp:nvSpPr>
        <dsp:cNvPr id="0" name=""/>
        <dsp:cNvSpPr/>
      </dsp:nvSpPr>
      <dsp:spPr>
        <a:xfrm>
          <a:off x="2133458" y="-269466"/>
          <a:ext cx="1750347" cy="1750347"/>
        </a:xfrm>
        <a:prstGeom prst="circularArrow">
          <a:avLst>
            <a:gd name="adj1" fmla="val 5984"/>
            <a:gd name="adj2" fmla="val 394124"/>
            <a:gd name="adj3" fmla="val 13313824"/>
            <a:gd name="adj4" fmla="val 10508221"/>
            <a:gd name="adj5" fmla="val 6981"/>
          </a:avLst>
        </a:prstGeom>
        <a:solidFill>
          <a:schemeClr val="tx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defRPr>
            </a:lvl1pPr>
          </a:lstStyle>
          <a:p>
            <a:pPr>
              <a:defRPr/>
            </a:pPr>
            <a:endParaRPr lang="es-CL"/>
          </a:p>
        </p:txBody>
      </p:sp>
      <p:sp>
        <p:nvSpPr>
          <p:cNvPr id="3" name="2 Marcador de fecha"/>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latin typeface="Arial" charset="0"/>
              </a:defRPr>
            </a:lvl1pPr>
          </a:lstStyle>
          <a:p>
            <a:pPr>
              <a:defRPr/>
            </a:pPr>
            <a:fld id="{6769EE13-018C-4A15-91FC-3842DD182595}" type="datetimeFigureOut">
              <a:rPr lang="es-CL"/>
              <a:pPr>
                <a:defRPr/>
              </a:pPr>
              <a:t>31-10-2012</a:t>
            </a:fld>
            <a:endParaRPr lang="es-CL"/>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latin typeface="Arial" charset="0"/>
              </a:defRPr>
            </a:lvl1pPr>
          </a:lstStyle>
          <a:p>
            <a:pPr>
              <a:defRPr/>
            </a:pPr>
            <a:endParaRPr lang="es-CL"/>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latin typeface="Arial" charset="0"/>
              </a:defRPr>
            </a:lvl1pPr>
          </a:lstStyle>
          <a:p>
            <a:pPr>
              <a:defRPr/>
            </a:pPr>
            <a:fld id="{71CF8716-7F9E-4C91-A16F-8F341AB279C7}" type="slidenum">
              <a:rPr lang="es-CL"/>
              <a:pPr>
                <a:defRPr/>
              </a:pPr>
              <a:t>‹Nº›</a:t>
            </a:fld>
            <a:endParaRPr lang="es-CL"/>
          </a:p>
        </p:txBody>
      </p:sp>
    </p:spTree>
    <p:extLst>
      <p:ext uri="{BB962C8B-B14F-4D97-AF65-F5344CB8AC3E}">
        <p14:creationId xmlns:p14="http://schemas.microsoft.com/office/powerpoint/2010/main" val="2128360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es-CL"/>
          </a:p>
        </p:txBody>
      </p:sp>
      <p:sp>
        <p:nvSpPr>
          <p:cNvPr id="3" name="2 Marcador de fecha"/>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BE72508B-1C7A-40DD-A16F-F7847EB6F432}" type="datetimeFigureOut">
              <a:rPr lang="es-CL"/>
              <a:pPr>
                <a:defRPr/>
              </a:pPr>
              <a:t>31-10-2012</a:t>
            </a:fld>
            <a:endParaRPr lang="es-CL"/>
          </a:p>
        </p:txBody>
      </p:sp>
      <p:sp>
        <p:nvSpPr>
          <p:cNvPr id="4" name="3 Marcador de imagen de diapositiva"/>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pPr lvl="0"/>
            <a:endParaRPr lang="es-CL" noProof="0" smtClean="0"/>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smtClean="0"/>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es-CL"/>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0C0F1300-0A64-40AB-939D-01250DD53F21}" type="slidenum">
              <a:rPr lang="es-CL"/>
              <a:pPr>
                <a:defRPr/>
              </a:pPr>
              <a:t>‹Nº›</a:t>
            </a:fld>
            <a:endParaRPr lang="es-CL"/>
          </a:p>
        </p:txBody>
      </p:sp>
    </p:spTree>
    <p:extLst>
      <p:ext uri="{BB962C8B-B14F-4D97-AF65-F5344CB8AC3E}">
        <p14:creationId xmlns:p14="http://schemas.microsoft.com/office/powerpoint/2010/main" val="3739437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1 Marcador de fecha"/>
          <p:cNvSpPr>
            <a:spLocks noGrp="1"/>
          </p:cNvSpPr>
          <p:nvPr>
            <p:ph type="dt" idx="10"/>
          </p:nvPr>
        </p:nvSpPr>
        <p:spPr/>
        <p:txBody>
          <a:bodyPr/>
          <a:lstStyle/>
          <a:p>
            <a:pPr>
              <a:defRPr/>
            </a:pPr>
            <a:r>
              <a:rPr lang="es-ES" smtClean="0">
                <a:solidFill>
                  <a:prstClr val="black"/>
                </a:solidFill>
              </a:rPr>
              <a:t>05-07-2011</a:t>
            </a:r>
            <a:endParaRPr lang="es-E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dirty="0" smtClean="0"/>
          </a:p>
        </p:txBody>
      </p:sp>
      <p:sp>
        <p:nvSpPr>
          <p:cNvPr id="1310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210FAE-A24E-4EAD-AA1C-6F7CDADB38A9}" type="slidenum">
              <a:rPr lang="es-CL" smtClean="0"/>
              <a:pPr eaLnBrk="1" hangingPunct="1"/>
              <a:t>11</a:t>
            </a:fld>
            <a:endParaRPr lang="es-C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dirty="0" smtClean="0"/>
          </a:p>
        </p:txBody>
      </p:sp>
      <p:sp>
        <p:nvSpPr>
          <p:cNvPr id="132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098AC5-F57A-4B19-A01F-918D36339B47}" type="slidenum">
              <a:rPr lang="es-CL" smtClean="0"/>
              <a:pPr eaLnBrk="1" hangingPunct="1"/>
              <a:t>12</a:t>
            </a:fld>
            <a:endParaRPr lang="es-C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dirty="0" smtClean="0"/>
          </a:p>
        </p:txBody>
      </p:sp>
      <p:sp>
        <p:nvSpPr>
          <p:cNvPr id="1331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1BBDEE-30CB-4634-8FC4-AA26547639F6}" type="slidenum">
              <a:rPr lang="es-CL" smtClean="0"/>
              <a:pPr eaLnBrk="1" hangingPunct="1"/>
              <a:t>13</a:t>
            </a:fld>
            <a:endParaRPr lang="es-CL"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dirty="0" smtClean="0"/>
          </a:p>
        </p:txBody>
      </p:sp>
      <p:sp>
        <p:nvSpPr>
          <p:cNvPr id="132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098AC5-F57A-4B19-A01F-918D36339B47}" type="slidenum">
              <a:rPr lang="es-CL" smtClean="0"/>
              <a:pPr eaLnBrk="1" hangingPunct="1"/>
              <a:t>14</a:t>
            </a:fld>
            <a:endParaRPr lang="es-CL"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smtClean="0"/>
          </a:p>
        </p:txBody>
      </p:sp>
      <p:sp>
        <p:nvSpPr>
          <p:cNvPr id="132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098AC5-F57A-4B19-A01F-918D36339B47}" type="slidenum">
              <a:rPr lang="es-CL" smtClean="0"/>
              <a:pPr eaLnBrk="1" hangingPunct="1"/>
              <a:t>15</a:t>
            </a:fld>
            <a:endParaRPr lang="es-C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smtClean="0"/>
          </a:p>
        </p:txBody>
      </p:sp>
      <p:sp>
        <p:nvSpPr>
          <p:cNvPr id="132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098AC5-F57A-4B19-A01F-918D36339B47}" type="slidenum">
              <a:rPr lang="es-CL" smtClean="0"/>
              <a:pPr eaLnBrk="1" hangingPunct="1"/>
              <a:t>16</a:t>
            </a:fld>
            <a:endParaRPr lang="es-C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smtClean="0"/>
          </a:p>
        </p:txBody>
      </p:sp>
      <p:sp>
        <p:nvSpPr>
          <p:cNvPr id="132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098AC5-F57A-4B19-A01F-918D36339B47}" type="slidenum">
              <a:rPr lang="es-CL" smtClean="0"/>
              <a:pPr eaLnBrk="1" hangingPunct="1"/>
              <a:t>17</a:t>
            </a:fld>
            <a:endParaRPr lang="es-C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1 Marcador de fecha"/>
          <p:cNvSpPr>
            <a:spLocks noGrp="1"/>
          </p:cNvSpPr>
          <p:nvPr>
            <p:ph type="dt" idx="10"/>
          </p:nvPr>
        </p:nvSpPr>
        <p:spPr/>
        <p:txBody>
          <a:bodyPr/>
          <a:lstStyle/>
          <a:p>
            <a:pPr>
              <a:defRPr/>
            </a:pPr>
            <a:r>
              <a:rPr lang="es-ES" smtClean="0">
                <a:solidFill>
                  <a:prstClr val="black"/>
                </a:solidFill>
              </a:rPr>
              <a:t>05-07-2011</a:t>
            </a:r>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dirty="0" smtClean="0"/>
          </a:p>
        </p:txBody>
      </p:sp>
      <p:sp>
        <p:nvSpPr>
          <p:cNvPr id="1218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E64638-BA5E-4DB9-AD0C-F941A8362E5E}" type="slidenum">
              <a:rPr lang="es-CL" smtClean="0"/>
              <a:pPr eaLnBrk="1" hangingPunct="1"/>
              <a:t>2</a:t>
            </a:fld>
            <a:endParaRPr lang="es-C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smtClean="0"/>
          </a:p>
        </p:txBody>
      </p:sp>
      <p:sp>
        <p:nvSpPr>
          <p:cNvPr id="1228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287BAD-2697-4C5B-B5DA-A464E34095F4}" type="slidenum">
              <a:rPr lang="es-CL" smtClean="0"/>
              <a:pPr eaLnBrk="1" hangingPunct="1"/>
              <a:t>3</a:t>
            </a:fld>
            <a:endParaRPr lang="es-C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smtClean="0"/>
          </a:p>
        </p:txBody>
      </p:sp>
      <p:sp>
        <p:nvSpPr>
          <p:cNvPr id="1239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4A7383-D112-4BD0-91B4-75FC1D63C608}" type="slidenum">
              <a:rPr lang="es-CL" smtClean="0"/>
              <a:pPr eaLnBrk="1" hangingPunct="1"/>
              <a:t>4</a:t>
            </a:fld>
            <a:endParaRPr lang="es-C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smtClean="0"/>
          </a:p>
        </p:txBody>
      </p:sp>
      <p:sp>
        <p:nvSpPr>
          <p:cNvPr id="1249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CCAB10-3EC5-483D-925B-7125D97B63BA}" type="slidenum">
              <a:rPr lang="es-CL" smtClean="0"/>
              <a:pPr eaLnBrk="1" hangingPunct="1"/>
              <a:t>5</a:t>
            </a:fld>
            <a:endParaRPr lang="es-C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dirty="0" smtClean="0"/>
          </a:p>
        </p:txBody>
      </p:sp>
      <p:sp>
        <p:nvSpPr>
          <p:cNvPr id="1280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BB131A-0B61-4122-89C0-87F8657EF1D8}" type="slidenum">
              <a:rPr lang="es-CL" smtClean="0"/>
              <a:pPr eaLnBrk="1" hangingPunct="1"/>
              <a:t>7</a:t>
            </a:fld>
            <a:endParaRPr lang="es-C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dirty="0" smtClean="0"/>
          </a:p>
        </p:txBody>
      </p:sp>
      <p:sp>
        <p:nvSpPr>
          <p:cNvPr id="1290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DBB009-3976-4821-AC20-5B96BDF59ED6}" type="slidenum">
              <a:rPr lang="es-CL" smtClean="0"/>
              <a:pPr eaLnBrk="1" hangingPunct="1"/>
              <a:t>8</a:t>
            </a:fld>
            <a:endParaRPr lang="es-C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dirty="0" smtClean="0"/>
          </a:p>
        </p:txBody>
      </p:sp>
      <p:sp>
        <p:nvSpPr>
          <p:cNvPr id="1290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DBB009-3976-4821-AC20-5B96BDF59ED6}" type="slidenum">
              <a:rPr lang="es-CL" smtClean="0"/>
              <a:pPr eaLnBrk="1" hangingPunct="1"/>
              <a:t>9</a:t>
            </a:fld>
            <a:endParaRPr lang="es-C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dirty="0" smtClean="0"/>
          </a:p>
        </p:txBody>
      </p:sp>
      <p:sp>
        <p:nvSpPr>
          <p:cNvPr id="1300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6441-725A-4061-B5A0-50710C01B8D7}" type="slidenum">
              <a:rPr lang="es-CL" smtClean="0"/>
              <a:pPr eaLnBrk="1" hangingPunct="1"/>
              <a:t>10</a:t>
            </a:fld>
            <a:endParaRPr lang="es-CL"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750083"/>
            <a:ext cx="7786742" cy="964413"/>
          </a:xfrm>
        </p:spPr>
        <p:txBody>
          <a:bodyPr/>
          <a:lstStyle>
            <a:lvl1pPr algn="l">
              <a:defRPr>
                <a:latin typeface="Tahoma" pitchFamily="34" charset="0"/>
                <a:ea typeface="Tahoma" pitchFamily="34" charset="0"/>
                <a:cs typeface="Tahoma"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428596" y="2250279"/>
            <a:ext cx="6400800" cy="1314450"/>
          </a:xfrm>
        </p:spPr>
        <p:txBody>
          <a:bodyPr/>
          <a:lstStyle>
            <a:lvl1pPr marL="0" indent="0" algn="ctr">
              <a:buNone/>
              <a:defRPr>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02065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42"/>
            <a:ext cx="6257940" cy="758417"/>
          </a:xfrm>
        </p:spPr>
        <p:txBody>
          <a:bodyPr/>
          <a:lstStyle>
            <a:lvl1pPr>
              <a:defRPr sz="3200" b="0">
                <a:solidFill>
                  <a:schemeClr val="tx2">
                    <a:lumMod val="60000"/>
                    <a:lumOff val="40000"/>
                  </a:schemeClr>
                </a:solidFill>
                <a:latin typeface="Trebuchet MS" pitchFamily="34" charset="0"/>
                <a:cs typeface="Arial" pitchFamily="34" charset="0"/>
              </a:defRPr>
            </a:lvl1pPr>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1875233"/>
            <a:ext cx="8043890" cy="2389591"/>
          </a:xfrm>
        </p:spPr>
        <p:txBody>
          <a:bodyPr vert="eaVert"/>
          <a:lstStyle>
            <a:lvl1pPr>
              <a:defRPr>
                <a:latin typeface="Trebuchet MS" pitchFamily="34" charset="0"/>
                <a:cs typeface="Arial" pitchFamily="34" charset="0"/>
              </a:defRPr>
            </a:lvl1pPr>
            <a:lvl2pPr>
              <a:buFont typeface="Wingdings" pitchFamily="2" charset="2"/>
              <a:buChar char="§"/>
              <a:defRPr>
                <a:latin typeface="Trebuchet MS" pitchFamily="34" charset="0"/>
                <a:cs typeface="Arial" pitchFamily="34" charset="0"/>
              </a:defRPr>
            </a:lvl2pPr>
            <a:lvl3pPr>
              <a:buFont typeface="Courier New" pitchFamily="49" charset="0"/>
              <a:buChar char="o"/>
              <a:defRPr>
                <a:latin typeface="Trebuchet MS" pitchFamily="34" charset="0"/>
                <a:cs typeface="Arial" pitchFamily="34" charset="0"/>
              </a:defRPr>
            </a:lvl3pPr>
            <a:lvl4pPr>
              <a:buFont typeface="Wingdings" pitchFamily="2" charset="2"/>
              <a:buChar char="ü"/>
              <a:defRPr>
                <a:latin typeface="Trebuchet MS" pitchFamily="34" charset="0"/>
                <a:cs typeface="Arial" pitchFamily="34" charset="0"/>
              </a:defRPr>
            </a:lvl4pPr>
            <a:lvl5pPr>
              <a:buFont typeface="Arial" pitchFamily="34" charset="0"/>
              <a:buChar char="•"/>
              <a:defRPr>
                <a:latin typeface="Trebuchet MS"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61935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429256" y="857240"/>
            <a:ext cx="2928958" cy="3321867"/>
          </a:xfrm>
        </p:spPr>
        <p:txBody>
          <a:bodyPr vert="eaVert"/>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857240"/>
            <a:ext cx="4829180" cy="33218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72338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37"/>
            <a:ext cx="7772400" cy="1102519"/>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91649ADF-604F-4A31-BE21-9A4C3BAF7600}"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7F98627-9A9A-4D1D-A9E0-AD2A0A880B87}" type="slidenum">
              <a:rPr lang="es-CL"/>
              <a:pPr>
                <a:defRPr/>
              </a:pPr>
              <a:t>‹Nº›</a:t>
            </a:fld>
            <a:endParaRPr lang="es-CL"/>
          </a:p>
        </p:txBody>
      </p:sp>
    </p:spTree>
    <p:extLst>
      <p:ext uri="{BB962C8B-B14F-4D97-AF65-F5344CB8AC3E}">
        <p14:creationId xmlns:p14="http://schemas.microsoft.com/office/powerpoint/2010/main" val="1620359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DDC2B7AF-BCB6-413B-8E62-F581B8FECB4B}"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B63B8D6-0A77-4767-9F8B-27A8C653109E}" type="slidenum">
              <a:rPr lang="es-CL"/>
              <a:pPr>
                <a:defRPr/>
              </a:pPr>
              <a:t>‹Nº›</a:t>
            </a:fld>
            <a:endParaRPr lang="es-CL"/>
          </a:p>
        </p:txBody>
      </p:sp>
    </p:spTree>
    <p:extLst>
      <p:ext uri="{BB962C8B-B14F-4D97-AF65-F5344CB8AC3E}">
        <p14:creationId xmlns:p14="http://schemas.microsoft.com/office/powerpoint/2010/main" val="2208262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D398743-64C0-4FC1-9A77-9FAC658F493F}"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0062111-EF4D-403D-B303-354D25BEF65A}" type="slidenum">
              <a:rPr lang="es-CL"/>
              <a:pPr>
                <a:defRPr/>
              </a:pPr>
              <a:t>‹Nº›</a:t>
            </a:fld>
            <a:endParaRPr lang="es-CL"/>
          </a:p>
        </p:txBody>
      </p:sp>
    </p:spTree>
    <p:extLst>
      <p:ext uri="{BB962C8B-B14F-4D97-AF65-F5344CB8AC3E}">
        <p14:creationId xmlns:p14="http://schemas.microsoft.com/office/powerpoint/2010/main" val="2868301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8AB62C13-3933-4C0A-8736-BB6037574E37}"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CDEF482A-4909-4859-B75E-A11FD68F6A07}" type="slidenum">
              <a:rPr lang="es-CL"/>
              <a:pPr>
                <a:defRPr/>
              </a:pPr>
              <a:t>‹Nº›</a:t>
            </a:fld>
            <a:endParaRPr lang="es-CL"/>
          </a:p>
        </p:txBody>
      </p:sp>
    </p:spTree>
    <p:extLst>
      <p:ext uri="{BB962C8B-B14F-4D97-AF65-F5344CB8AC3E}">
        <p14:creationId xmlns:p14="http://schemas.microsoft.com/office/powerpoint/2010/main" val="3190658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8E2B6CB7-9CA2-4E40-AC89-1A21DF345A5F}" type="datetimeFigureOut">
              <a:rPr lang="es-CL"/>
              <a:pPr>
                <a:defRPr/>
              </a:pPr>
              <a:t>31-10-2012</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46AA0631-DC8C-4296-9C38-8E9F9D7C024C}" type="slidenum">
              <a:rPr lang="es-CL"/>
              <a:pPr>
                <a:defRPr/>
              </a:pPr>
              <a:t>‹Nº›</a:t>
            </a:fld>
            <a:endParaRPr lang="es-CL"/>
          </a:p>
        </p:txBody>
      </p:sp>
    </p:spTree>
    <p:extLst>
      <p:ext uri="{BB962C8B-B14F-4D97-AF65-F5344CB8AC3E}">
        <p14:creationId xmlns:p14="http://schemas.microsoft.com/office/powerpoint/2010/main" val="399568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27AB9170-30B9-4996-B41F-7C0F34526869}" type="datetimeFigureOut">
              <a:rPr lang="es-CL"/>
              <a:pPr>
                <a:defRPr/>
              </a:pPr>
              <a:t>31-10-2012</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6529DEDA-69D7-4800-A814-BACFBDB6E26D}" type="slidenum">
              <a:rPr lang="es-CL"/>
              <a:pPr>
                <a:defRPr/>
              </a:pPr>
              <a:t>‹Nº›</a:t>
            </a:fld>
            <a:endParaRPr lang="es-CL"/>
          </a:p>
        </p:txBody>
      </p:sp>
    </p:spTree>
    <p:extLst>
      <p:ext uri="{BB962C8B-B14F-4D97-AF65-F5344CB8AC3E}">
        <p14:creationId xmlns:p14="http://schemas.microsoft.com/office/powerpoint/2010/main" val="2172484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0FD9323-5D25-4CA8-AA8C-BB1E43EA27D5}" type="datetimeFigureOut">
              <a:rPr lang="es-CL"/>
              <a:pPr>
                <a:defRPr/>
              </a:pPr>
              <a:t>31-10-2012</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31BCBA8F-EC11-49EA-AD89-A2F437F97414}" type="slidenum">
              <a:rPr lang="es-CL"/>
              <a:pPr>
                <a:defRPr/>
              </a:pPr>
              <a:t>‹Nº›</a:t>
            </a:fld>
            <a:endParaRPr lang="es-CL"/>
          </a:p>
        </p:txBody>
      </p:sp>
    </p:spTree>
    <p:extLst>
      <p:ext uri="{BB962C8B-B14F-4D97-AF65-F5344CB8AC3E}">
        <p14:creationId xmlns:p14="http://schemas.microsoft.com/office/powerpoint/2010/main" val="2161349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9" y="204787"/>
            <a:ext cx="3008313" cy="871538"/>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14C7752-1878-41AB-938B-9BE5A3EE3DB2}"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1B4FD97-8D3F-4A9B-8819-F4B24C3BC2ED}" type="slidenum">
              <a:rPr lang="es-CL"/>
              <a:pPr>
                <a:defRPr/>
              </a:pPr>
              <a:t>‹Nº›</a:t>
            </a:fld>
            <a:endParaRPr lang="es-CL"/>
          </a:p>
        </p:txBody>
      </p:sp>
    </p:spTree>
    <p:extLst>
      <p:ext uri="{BB962C8B-B14F-4D97-AF65-F5344CB8AC3E}">
        <p14:creationId xmlns:p14="http://schemas.microsoft.com/office/powerpoint/2010/main" val="51925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0041" y="589348"/>
            <a:ext cx="6329363" cy="812006"/>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500034" y="1553776"/>
            <a:ext cx="8229600" cy="3053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3311764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57F4C1C-232F-4A68-BF2F-3BBA09E5E50A}"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9ED288C9-B6A5-4905-9D49-EBB32FBAF225}" type="slidenum">
              <a:rPr lang="es-CL"/>
              <a:pPr>
                <a:defRPr/>
              </a:pPr>
              <a:t>‹Nº›</a:t>
            </a:fld>
            <a:endParaRPr lang="es-CL"/>
          </a:p>
        </p:txBody>
      </p:sp>
    </p:spTree>
    <p:extLst>
      <p:ext uri="{BB962C8B-B14F-4D97-AF65-F5344CB8AC3E}">
        <p14:creationId xmlns:p14="http://schemas.microsoft.com/office/powerpoint/2010/main" val="3236533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2FBD57A6-77B9-4A91-8FC0-458BC846E1C4}"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A8C6599-1042-4335-BBD6-F4E7D13DD0AF}" type="slidenum">
              <a:rPr lang="es-CL"/>
              <a:pPr>
                <a:defRPr/>
              </a:pPr>
              <a:t>‹Nº›</a:t>
            </a:fld>
            <a:endParaRPr lang="es-CL"/>
          </a:p>
        </p:txBody>
      </p:sp>
    </p:spTree>
    <p:extLst>
      <p:ext uri="{BB962C8B-B14F-4D97-AF65-F5344CB8AC3E}">
        <p14:creationId xmlns:p14="http://schemas.microsoft.com/office/powerpoint/2010/main" val="3634626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57332F9-5110-4837-8C43-17D572EF742C}"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4234F6F-61B8-49C7-9284-A55F6B0EAF59}" type="slidenum">
              <a:rPr lang="es-CL"/>
              <a:pPr>
                <a:defRPr/>
              </a:pPr>
              <a:t>‹Nº›</a:t>
            </a:fld>
            <a:endParaRPr lang="es-CL"/>
          </a:p>
        </p:txBody>
      </p:sp>
    </p:spTree>
    <p:extLst>
      <p:ext uri="{BB962C8B-B14F-4D97-AF65-F5344CB8AC3E}">
        <p14:creationId xmlns:p14="http://schemas.microsoft.com/office/powerpoint/2010/main" val="694180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37"/>
            <a:ext cx="7772400" cy="1102519"/>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004ACCF6-EA40-4CDC-88DA-38133B131870}"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386230C-213F-47F9-A56D-E621C5623C0D}" type="slidenum">
              <a:rPr lang="es-CL"/>
              <a:pPr>
                <a:defRPr/>
              </a:pPr>
              <a:t>‹Nº›</a:t>
            </a:fld>
            <a:endParaRPr lang="es-CL"/>
          </a:p>
        </p:txBody>
      </p:sp>
    </p:spTree>
    <p:extLst>
      <p:ext uri="{BB962C8B-B14F-4D97-AF65-F5344CB8AC3E}">
        <p14:creationId xmlns:p14="http://schemas.microsoft.com/office/powerpoint/2010/main" val="2722231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E805C855-2766-4F62-A836-3C02FFD5DE1E}"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B91F69E4-FFFE-44CC-B405-65E8BF59AEA8}" type="slidenum">
              <a:rPr lang="es-CL"/>
              <a:pPr>
                <a:defRPr/>
              </a:pPr>
              <a:t>‹Nº›</a:t>
            </a:fld>
            <a:endParaRPr lang="es-CL"/>
          </a:p>
        </p:txBody>
      </p:sp>
    </p:spTree>
    <p:extLst>
      <p:ext uri="{BB962C8B-B14F-4D97-AF65-F5344CB8AC3E}">
        <p14:creationId xmlns:p14="http://schemas.microsoft.com/office/powerpoint/2010/main" val="4016530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200E108-50CA-4BB4-AC37-B01FFCA7F7FF}"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3805186-B091-4AC1-864A-A70233F09574}" type="slidenum">
              <a:rPr lang="es-CL"/>
              <a:pPr>
                <a:defRPr/>
              </a:pPr>
              <a:t>‹Nº›</a:t>
            </a:fld>
            <a:endParaRPr lang="es-CL"/>
          </a:p>
        </p:txBody>
      </p:sp>
    </p:spTree>
    <p:extLst>
      <p:ext uri="{BB962C8B-B14F-4D97-AF65-F5344CB8AC3E}">
        <p14:creationId xmlns:p14="http://schemas.microsoft.com/office/powerpoint/2010/main" val="2429624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5BB2E14B-D979-45E2-8E4D-B86D221F692B}"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B334A0AB-3AB7-44C3-9E66-3367B8ABB2D1}" type="slidenum">
              <a:rPr lang="es-CL"/>
              <a:pPr>
                <a:defRPr/>
              </a:pPr>
              <a:t>‹Nº›</a:t>
            </a:fld>
            <a:endParaRPr lang="es-CL"/>
          </a:p>
        </p:txBody>
      </p:sp>
    </p:spTree>
    <p:extLst>
      <p:ext uri="{BB962C8B-B14F-4D97-AF65-F5344CB8AC3E}">
        <p14:creationId xmlns:p14="http://schemas.microsoft.com/office/powerpoint/2010/main" val="3454488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30ED2C68-7104-43F6-B460-AD9C660988C4}" type="datetimeFigureOut">
              <a:rPr lang="es-CL"/>
              <a:pPr>
                <a:defRPr/>
              </a:pPr>
              <a:t>31-10-2012</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1891C67D-1484-43D7-BC87-FDA89BD64809}" type="slidenum">
              <a:rPr lang="es-CL"/>
              <a:pPr>
                <a:defRPr/>
              </a:pPr>
              <a:t>‹Nº›</a:t>
            </a:fld>
            <a:endParaRPr lang="es-CL"/>
          </a:p>
        </p:txBody>
      </p:sp>
    </p:spTree>
    <p:extLst>
      <p:ext uri="{BB962C8B-B14F-4D97-AF65-F5344CB8AC3E}">
        <p14:creationId xmlns:p14="http://schemas.microsoft.com/office/powerpoint/2010/main" val="4112567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4D689464-5958-4481-8930-83CF804E6A61}" type="datetimeFigureOut">
              <a:rPr lang="es-CL"/>
              <a:pPr>
                <a:defRPr/>
              </a:pPr>
              <a:t>31-10-2012</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DCB0256A-4C7F-4F9A-A96F-6473E2139E44}" type="slidenum">
              <a:rPr lang="es-CL"/>
              <a:pPr>
                <a:defRPr/>
              </a:pPr>
              <a:t>‹Nº›</a:t>
            </a:fld>
            <a:endParaRPr lang="es-CL"/>
          </a:p>
        </p:txBody>
      </p:sp>
    </p:spTree>
    <p:extLst>
      <p:ext uri="{BB962C8B-B14F-4D97-AF65-F5344CB8AC3E}">
        <p14:creationId xmlns:p14="http://schemas.microsoft.com/office/powerpoint/2010/main" val="2895119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8694700-39E3-4F5A-B2D7-613192E758D1}" type="datetimeFigureOut">
              <a:rPr lang="es-CL"/>
              <a:pPr>
                <a:defRPr/>
              </a:pPr>
              <a:t>31-10-2012</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59B3655C-AA5D-4C9C-9212-D27D83F2DEC0}" type="slidenum">
              <a:rPr lang="es-CL"/>
              <a:pPr>
                <a:defRPr/>
              </a:pPr>
              <a:t>‹Nº›</a:t>
            </a:fld>
            <a:endParaRPr lang="es-CL"/>
          </a:p>
        </p:txBody>
      </p:sp>
    </p:spTree>
    <p:extLst>
      <p:ext uri="{BB962C8B-B14F-4D97-AF65-F5344CB8AC3E}">
        <p14:creationId xmlns:p14="http://schemas.microsoft.com/office/powerpoint/2010/main" val="46012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7" y="2518165"/>
            <a:ext cx="6135703" cy="1021556"/>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14380" y="1178710"/>
            <a:ext cx="6135703"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Tree>
    <p:extLst>
      <p:ext uri="{BB962C8B-B14F-4D97-AF65-F5344CB8AC3E}">
        <p14:creationId xmlns:p14="http://schemas.microsoft.com/office/powerpoint/2010/main" val="894170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9" y="204787"/>
            <a:ext cx="3008313" cy="871538"/>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06E0A74-C263-4307-A806-E41C11DE52AB}"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9546FBB4-6BD7-47A7-B4B3-3FCE0AA7F761}" type="slidenum">
              <a:rPr lang="es-CL"/>
              <a:pPr>
                <a:defRPr/>
              </a:pPr>
              <a:t>‹Nº›</a:t>
            </a:fld>
            <a:endParaRPr lang="es-CL"/>
          </a:p>
        </p:txBody>
      </p:sp>
    </p:spTree>
    <p:extLst>
      <p:ext uri="{BB962C8B-B14F-4D97-AF65-F5344CB8AC3E}">
        <p14:creationId xmlns:p14="http://schemas.microsoft.com/office/powerpoint/2010/main" val="2279558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02CF545-DC95-412E-8202-FED38D56B9CE}"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D7E02C7-7C8F-4164-8A41-DD0B8C946FE3}" type="slidenum">
              <a:rPr lang="es-CL"/>
              <a:pPr>
                <a:defRPr/>
              </a:pPr>
              <a:t>‹Nº›</a:t>
            </a:fld>
            <a:endParaRPr lang="es-CL"/>
          </a:p>
        </p:txBody>
      </p:sp>
    </p:spTree>
    <p:extLst>
      <p:ext uri="{BB962C8B-B14F-4D97-AF65-F5344CB8AC3E}">
        <p14:creationId xmlns:p14="http://schemas.microsoft.com/office/powerpoint/2010/main" val="608981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88BE81BD-1449-4113-A260-D19CFF3AC60B}"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2DD575B-877F-4A63-ADB7-932A9EE50E09}" type="slidenum">
              <a:rPr lang="es-CL"/>
              <a:pPr>
                <a:defRPr/>
              </a:pPr>
              <a:t>‹Nº›</a:t>
            </a:fld>
            <a:endParaRPr lang="es-CL"/>
          </a:p>
        </p:txBody>
      </p:sp>
    </p:spTree>
    <p:extLst>
      <p:ext uri="{BB962C8B-B14F-4D97-AF65-F5344CB8AC3E}">
        <p14:creationId xmlns:p14="http://schemas.microsoft.com/office/powerpoint/2010/main" val="4266584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98C7E01-03D8-4D81-9BAF-5DA1FE5DA801}"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A2EFEED-B7A3-4C95-B75B-345613E919C4}" type="slidenum">
              <a:rPr lang="es-CL"/>
              <a:pPr>
                <a:defRPr/>
              </a:pPr>
              <a:t>‹Nº›</a:t>
            </a:fld>
            <a:endParaRPr lang="es-CL"/>
          </a:p>
        </p:txBody>
      </p:sp>
    </p:spTree>
    <p:extLst>
      <p:ext uri="{BB962C8B-B14F-4D97-AF65-F5344CB8AC3E}">
        <p14:creationId xmlns:p14="http://schemas.microsoft.com/office/powerpoint/2010/main" val="2729676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37"/>
            <a:ext cx="7772400" cy="1102519"/>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75D4D235-AEB9-48D7-96DC-68F7190FA5EE}"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4D47ED8-E9E7-4F8D-90F4-8A1E95A20806}" type="slidenum">
              <a:rPr lang="es-CL"/>
              <a:pPr>
                <a:defRPr/>
              </a:pPr>
              <a:t>‹Nº›</a:t>
            </a:fld>
            <a:endParaRPr lang="es-CL"/>
          </a:p>
        </p:txBody>
      </p:sp>
    </p:spTree>
    <p:extLst>
      <p:ext uri="{BB962C8B-B14F-4D97-AF65-F5344CB8AC3E}">
        <p14:creationId xmlns:p14="http://schemas.microsoft.com/office/powerpoint/2010/main" val="2203584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5B306D1C-D78A-4918-8423-4D7DEC38F9C1}"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18F6425-9EAB-4DF0-8F65-271662405E33}" type="slidenum">
              <a:rPr lang="es-CL"/>
              <a:pPr>
                <a:defRPr/>
              </a:pPr>
              <a:t>‹Nº›</a:t>
            </a:fld>
            <a:endParaRPr lang="es-CL"/>
          </a:p>
        </p:txBody>
      </p:sp>
    </p:spTree>
    <p:extLst>
      <p:ext uri="{BB962C8B-B14F-4D97-AF65-F5344CB8AC3E}">
        <p14:creationId xmlns:p14="http://schemas.microsoft.com/office/powerpoint/2010/main" val="3982055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FE90C81-7AAD-458C-B9A3-1B40C6258EC3}"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9FC400FB-F1C8-404D-8CE3-091CC7BCF995}" type="slidenum">
              <a:rPr lang="es-CL"/>
              <a:pPr>
                <a:defRPr/>
              </a:pPr>
              <a:t>‹Nº›</a:t>
            </a:fld>
            <a:endParaRPr lang="es-CL"/>
          </a:p>
        </p:txBody>
      </p:sp>
    </p:spTree>
    <p:extLst>
      <p:ext uri="{BB962C8B-B14F-4D97-AF65-F5344CB8AC3E}">
        <p14:creationId xmlns:p14="http://schemas.microsoft.com/office/powerpoint/2010/main" val="3191984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EC6E22A2-1777-47D3-A5EC-A8B0D79AC3F5}"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52E76001-9586-43D7-B1EF-2D5D552BEA12}" type="slidenum">
              <a:rPr lang="es-CL"/>
              <a:pPr>
                <a:defRPr/>
              </a:pPr>
              <a:t>‹Nº›</a:t>
            </a:fld>
            <a:endParaRPr lang="es-CL"/>
          </a:p>
        </p:txBody>
      </p:sp>
    </p:spTree>
    <p:extLst>
      <p:ext uri="{BB962C8B-B14F-4D97-AF65-F5344CB8AC3E}">
        <p14:creationId xmlns:p14="http://schemas.microsoft.com/office/powerpoint/2010/main" val="2917454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5AACB5CE-F99D-48A5-A1AC-4ACD2C84FF1C}" type="datetimeFigureOut">
              <a:rPr lang="es-CL"/>
              <a:pPr>
                <a:defRPr/>
              </a:pPr>
              <a:t>31-10-2012</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4C1BA871-56F2-492C-A686-4834703F6BA0}" type="slidenum">
              <a:rPr lang="es-CL"/>
              <a:pPr>
                <a:defRPr/>
              </a:pPr>
              <a:t>‹Nº›</a:t>
            </a:fld>
            <a:endParaRPr lang="es-CL"/>
          </a:p>
        </p:txBody>
      </p:sp>
    </p:spTree>
    <p:extLst>
      <p:ext uri="{BB962C8B-B14F-4D97-AF65-F5344CB8AC3E}">
        <p14:creationId xmlns:p14="http://schemas.microsoft.com/office/powerpoint/2010/main" val="1298585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E5D2E76F-93D8-47CE-9700-5FE3D39C41C4}" type="datetimeFigureOut">
              <a:rPr lang="es-CL"/>
              <a:pPr>
                <a:defRPr/>
              </a:pPr>
              <a:t>31-10-2012</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64916F2B-6F52-4B5C-A6B4-1CA8E6FC0395}" type="slidenum">
              <a:rPr lang="es-CL"/>
              <a:pPr>
                <a:defRPr/>
              </a:pPr>
              <a:t>‹Nº›</a:t>
            </a:fld>
            <a:endParaRPr lang="es-CL"/>
          </a:p>
        </p:txBody>
      </p:sp>
    </p:spTree>
    <p:extLst>
      <p:ext uri="{BB962C8B-B14F-4D97-AF65-F5344CB8AC3E}">
        <p14:creationId xmlns:p14="http://schemas.microsoft.com/office/powerpoint/2010/main" val="406722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28596" y="589345"/>
            <a:ext cx="8072494" cy="857256"/>
          </a:xfrm>
        </p:spPr>
        <p:txBody>
          <a:body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28596" y="1875229"/>
            <a:ext cx="4038600" cy="2389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3438" y="1875230"/>
            <a:ext cx="4038600" cy="233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361097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1FF94EB-E4DD-4C5E-8A41-43A5B5C8E91A}" type="datetimeFigureOut">
              <a:rPr lang="es-CL"/>
              <a:pPr>
                <a:defRPr/>
              </a:pPr>
              <a:t>31-10-2012</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DB042642-07D3-4D9D-90AD-EC75A2E5BF86}" type="slidenum">
              <a:rPr lang="es-CL"/>
              <a:pPr>
                <a:defRPr/>
              </a:pPr>
              <a:t>‹Nº›</a:t>
            </a:fld>
            <a:endParaRPr lang="es-CL"/>
          </a:p>
        </p:txBody>
      </p:sp>
    </p:spTree>
    <p:extLst>
      <p:ext uri="{BB962C8B-B14F-4D97-AF65-F5344CB8AC3E}">
        <p14:creationId xmlns:p14="http://schemas.microsoft.com/office/powerpoint/2010/main" val="2217499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9" y="204787"/>
            <a:ext cx="3008313" cy="871538"/>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3BAC496-3493-45FA-B71D-2FB52BBD6C13}"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D4649039-5EC3-4E52-866A-1F5DB8E4EDA1}" type="slidenum">
              <a:rPr lang="es-CL"/>
              <a:pPr>
                <a:defRPr/>
              </a:pPr>
              <a:t>‹Nº›</a:t>
            </a:fld>
            <a:endParaRPr lang="es-CL"/>
          </a:p>
        </p:txBody>
      </p:sp>
    </p:spTree>
    <p:extLst>
      <p:ext uri="{BB962C8B-B14F-4D97-AF65-F5344CB8AC3E}">
        <p14:creationId xmlns:p14="http://schemas.microsoft.com/office/powerpoint/2010/main" val="3827373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D392950-9968-4E2E-9689-A1FCBC1DF161}"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C0765032-0BB3-4AA9-BF6E-C95AEC1C70F2}" type="slidenum">
              <a:rPr lang="es-CL"/>
              <a:pPr>
                <a:defRPr/>
              </a:pPr>
              <a:t>‹Nº›</a:t>
            </a:fld>
            <a:endParaRPr lang="es-CL"/>
          </a:p>
        </p:txBody>
      </p:sp>
    </p:spTree>
    <p:extLst>
      <p:ext uri="{BB962C8B-B14F-4D97-AF65-F5344CB8AC3E}">
        <p14:creationId xmlns:p14="http://schemas.microsoft.com/office/powerpoint/2010/main" val="1100128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81F86817-FA9C-4601-ACC9-6E9AB8FA3713}"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DFD539F-8E66-41B8-8B7F-D549A8EEB3A3}" type="slidenum">
              <a:rPr lang="es-CL"/>
              <a:pPr>
                <a:defRPr/>
              </a:pPr>
              <a:t>‹Nº›</a:t>
            </a:fld>
            <a:endParaRPr lang="es-CL"/>
          </a:p>
        </p:txBody>
      </p:sp>
    </p:spTree>
    <p:extLst>
      <p:ext uri="{BB962C8B-B14F-4D97-AF65-F5344CB8AC3E}">
        <p14:creationId xmlns:p14="http://schemas.microsoft.com/office/powerpoint/2010/main" val="1568502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79766DC4-25CC-4168-81D6-0108A25BAD84}"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1103E1E-0F57-4B46-9C64-CFAEE01EB738}" type="slidenum">
              <a:rPr lang="es-CL"/>
              <a:pPr>
                <a:defRPr/>
              </a:pPr>
              <a:t>‹Nº›</a:t>
            </a:fld>
            <a:endParaRPr lang="es-CL"/>
          </a:p>
        </p:txBody>
      </p:sp>
    </p:spTree>
    <p:extLst>
      <p:ext uri="{BB962C8B-B14F-4D97-AF65-F5344CB8AC3E}">
        <p14:creationId xmlns:p14="http://schemas.microsoft.com/office/powerpoint/2010/main" val="3329285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37"/>
            <a:ext cx="7772400" cy="1102519"/>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8377FB4E-58CB-4E8A-A9CF-079495514EC6}"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8D9AA47-66BB-4409-A941-25EA1D84A48E}" type="slidenum">
              <a:rPr lang="es-CL"/>
              <a:pPr>
                <a:defRPr/>
              </a:pPr>
              <a:t>‹Nº›</a:t>
            </a:fld>
            <a:endParaRPr lang="es-CL"/>
          </a:p>
        </p:txBody>
      </p:sp>
    </p:spTree>
    <p:extLst>
      <p:ext uri="{BB962C8B-B14F-4D97-AF65-F5344CB8AC3E}">
        <p14:creationId xmlns:p14="http://schemas.microsoft.com/office/powerpoint/2010/main" val="196997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51E859AE-C282-481F-B886-C4633B2B8117}"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8D73E18-2F14-42FD-B273-5D1FA09C669D}" type="slidenum">
              <a:rPr lang="es-CL"/>
              <a:pPr>
                <a:defRPr/>
              </a:pPr>
              <a:t>‹Nº›</a:t>
            </a:fld>
            <a:endParaRPr lang="es-CL"/>
          </a:p>
        </p:txBody>
      </p:sp>
    </p:spTree>
    <p:extLst>
      <p:ext uri="{BB962C8B-B14F-4D97-AF65-F5344CB8AC3E}">
        <p14:creationId xmlns:p14="http://schemas.microsoft.com/office/powerpoint/2010/main" val="1340491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8DAE2BA-A817-495C-B227-61BA0087F951}"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99646D3-987C-4C5C-BAA4-3A6EF6186306}" type="slidenum">
              <a:rPr lang="es-CL"/>
              <a:pPr>
                <a:defRPr/>
              </a:pPr>
              <a:t>‹Nº›</a:t>
            </a:fld>
            <a:endParaRPr lang="es-CL"/>
          </a:p>
        </p:txBody>
      </p:sp>
    </p:spTree>
    <p:extLst>
      <p:ext uri="{BB962C8B-B14F-4D97-AF65-F5344CB8AC3E}">
        <p14:creationId xmlns:p14="http://schemas.microsoft.com/office/powerpoint/2010/main" val="13786672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C11EB23A-0138-4638-845D-93CBBD804121}"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B7508D1C-539E-42FB-AE9E-D6C02ADE2866}" type="slidenum">
              <a:rPr lang="es-CL"/>
              <a:pPr>
                <a:defRPr/>
              </a:pPr>
              <a:t>‹Nº›</a:t>
            </a:fld>
            <a:endParaRPr lang="es-CL"/>
          </a:p>
        </p:txBody>
      </p:sp>
    </p:spTree>
    <p:extLst>
      <p:ext uri="{BB962C8B-B14F-4D97-AF65-F5344CB8AC3E}">
        <p14:creationId xmlns:p14="http://schemas.microsoft.com/office/powerpoint/2010/main" val="2207163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6529DFC3-1EC1-4EC5-823B-1CD2E87B3EB8}" type="datetimeFigureOut">
              <a:rPr lang="es-CL"/>
              <a:pPr>
                <a:defRPr/>
              </a:pPr>
              <a:t>31-10-2012</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490F452D-DFE7-4728-A123-74B3DBFE1033}" type="slidenum">
              <a:rPr lang="es-CL"/>
              <a:pPr>
                <a:defRPr/>
              </a:pPr>
              <a:t>‹Nº›</a:t>
            </a:fld>
            <a:endParaRPr lang="es-CL"/>
          </a:p>
        </p:txBody>
      </p:sp>
    </p:spTree>
    <p:extLst>
      <p:ext uri="{BB962C8B-B14F-4D97-AF65-F5344CB8AC3E}">
        <p14:creationId xmlns:p14="http://schemas.microsoft.com/office/powerpoint/2010/main" val="128981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39"/>
            <a:ext cx="8115328" cy="642942"/>
          </a:xfrm>
        </p:spPr>
        <p:txBody>
          <a:bodyPr/>
          <a:lstStyle>
            <a:lvl1pPr>
              <a:defRPr/>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457200" y="180259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282418"/>
            <a:ext cx="4040188" cy="2012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texto"/>
          <p:cNvSpPr>
            <a:spLocks noGrp="1"/>
          </p:cNvSpPr>
          <p:nvPr>
            <p:ph type="body" sz="quarter" idx="3"/>
          </p:nvPr>
        </p:nvSpPr>
        <p:spPr>
          <a:xfrm>
            <a:off x="4645033" y="180259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2282418"/>
            <a:ext cx="4041775" cy="2012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68537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2B761C1F-D999-4D98-A682-32C3D65DA0F7}" type="datetimeFigureOut">
              <a:rPr lang="es-CL"/>
              <a:pPr>
                <a:defRPr/>
              </a:pPr>
              <a:t>31-10-2012</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47DC7AB3-D333-4663-81BA-2D299E6EBF4D}" type="slidenum">
              <a:rPr lang="es-CL"/>
              <a:pPr>
                <a:defRPr/>
              </a:pPr>
              <a:t>‹Nº›</a:t>
            </a:fld>
            <a:endParaRPr lang="es-CL"/>
          </a:p>
        </p:txBody>
      </p:sp>
    </p:spTree>
    <p:extLst>
      <p:ext uri="{BB962C8B-B14F-4D97-AF65-F5344CB8AC3E}">
        <p14:creationId xmlns:p14="http://schemas.microsoft.com/office/powerpoint/2010/main" val="1021379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0BD84EA-5786-435F-BE26-424EE4C680C5}" type="datetimeFigureOut">
              <a:rPr lang="es-CL"/>
              <a:pPr>
                <a:defRPr/>
              </a:pPr>
              <a:t>31-10-2012</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2329A814-E356-4841-AC82-FC972DE338F8}" type="slidenum">
              <a:rPr lang="es-CL"/>
              <a:pPr>
                <a:defRPr/>
              </a:pPr>
              <a:t>‹Nº›</a:t>
            </a:fld>
            <a:endParaRPr lang="es-CL"/>
          </a:p>
        </p:txBody>
      </p:sp>
    </p:spTree>
    <p:extLst>
      <p:ext uri="{BB962C8B-B14F-4D97-AF65-F5344CB8AC3E}">
        <p14:creationId xmlns:p14="http://schemas.microsoft.com/office/powerpoint/2010/main" val="238990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9" y="204787"/>
            <a:ext cx="3008313" cy="871538"/>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2688A5B-5A5D-42BB-BD8C-DF98782A5C27}"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72545AFA-3D24-4A21-86C1-EED99259C53B}" type="slidenum">
              <a:rPr lang="es-CL"/>
              <a:pPr>
                <a:defRPr/>
              </a:pPr>
              <a:t>‹Nº›</a:t>
            </a:fld>
            <a:endParaRPr lang="es-CL"/>
          </a:p>
        </p:txBody>
      </p:sp>
    </p:spTree>
    <p:extLst>
      <p:ext uri="{BB962C8B-B14F-4D97-AF65-F5344CB8AC3E}">
        <p14:creationId xmlns:p14="http://schemas.microsoft.com/office/powerpoint/2010/main" val="153171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E2C8A04-E145-429B-9E83-AF1488E4E643}" type="datetimeFigureOut">
              <a:rPr lang="es-CL"/>
              <a:pPr>
                <a:defRPr/>
              </a:pPr>
              <a:t>31-10-2012</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0349D4BD-8526-463B-95BE-0098249660EA}" type="slidenum">
              <a:rPr lang="es-CL"/>
              <a:pPr>
                <a:defRPr/>
              </a:pPr>
              <a:t>‹Nº›</a:t>
            </a:fld>
            <a:endParaRPr lang="es-CL"/>
          </a:p>
        </p:txBody>
      </p:sp>
    </p:spTree>
    <p:extLst>
      <p:ext uri="{BB962C8B-B14F-4D97-AF65-F5344CB8AC3E}">
        <p14:creationId xmlns:p14="http://schemas.microsoft.com/office/powerpoint/2010/main" val="24928366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711C399-310E-43F9-BD82-92C12FEA542E}"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D875FE9-CA85-4773-A881-067016E54787}" type="slidenum">
              <a:rPr lang="es-CL"/>
              <a:pPr>
                <a:defRPr/>
              </a:pPr>
              <a:t>‹Nº›</a:t>
            </a:fld>
            <a:endParaRPr lang="es-CL"/>
          </a:p>
        </p:txBody>
      </p:sp>
    </p:spTree>
    <p:extLst>
      <p:ext uri="{BB962C8B-B14F-4D97-AF65-F5344CB8AC3E}">
        <p14:creationId xmlns:p14="http://schemas.microsoft.com/office/powerpoint/2010/main" val="3959376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D40CF36D-3ABB-4A24-B28D-E8C01B43ACBC}"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FD5EAFCE-9E5F-48C5-8492-659E659D0D14}" type="slidenum">
              <a:rPr lang="es-CL"/>
              <a:pPr>
                <a:defRPr/>
              </a:pPr>
              <a:t>‹Nº›</a:t>
            </a:fld>
            <a:endParaRPr lang="es-CL"/>
          </a:p>
        </p:txBody>
      </p:sp>
    </p:spTree>
    <p:extLst>
      <p:ext uri="{BB962C8B-B14F-4D97-AF65-F5344CB8AC3E}">
        <p14:creationId xmlns:p14="http://schemas.microsoft.com/office/powerpoint/2010/main" val="5529818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37"/>
            <a:ext cx="7772400" cy="1102519"/>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84060C9-E46D-4A88-986E-3FB42E1FDF00}"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5AD233A-4258-44C9-98CD-D43885C9C71E}" type="slidenum">
              <a:rPr lang="es-CL"/>
              <a:pPr>
                <a:defRPr/>
              </a:pPr>
              <a:t>‹Nº›</a:t>
            </a:fld>
            <a:endParaRPr lang="es-CL"/>
          </a:p>
        </p:txBody>
      </p:sp>
    </p:spTree>
    <p:extLst>
      <p:ext uri="{BB962C8B-B14F-4D97-AF65-F5344CB8AC3E}">
        <p14:creationId xmlns:p14="http://schemas.microsoft.com/office/powerpoint/2010/main" val="1627220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70C180D-634D-4444-9995-82863F1C11E0}"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60AFE95-C97C-43C6-8B84-634A7438F76A}" type="slidenum">
              <a:rPr lang="es-CL"/>
              <a:pPr>
                <a:defRPr/>
              </a:pPr>
              <a:t>‹Nº›</a:t>
            </a:fld>
            <a:endParaRPr lang="es-CL"/>
          </a:p>
        </p:txBody>
      </p:sp>
    </p:spTree>
    <p:extLst>
      <p:ext uri="{BB962C8B-B14F-4D97-AF65-F5344CB8AC3E}">
        <p14:creationId xmlns:p14="http://schemas.microsoft.com/office/powerpoint/2010/main" val="2394021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E61EAD8-FDB8-4DB6-A2EC-B8E6CEA572A2}"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A893F61-8FE7-45DF-B44D-890DBE0E8FA7}" type="slidenum">
              <a:rPr lang="es-CL"/>
              <a:pPr>
                <a:defRPr/>
              </a:pPr>
              <a:t>‹Nº›</a:t>
            </a:fld>
            <a:endParaRPr lang="es-CL"/>
          </a:p>
        </p:txBody>
      </p:sp>
    </p:spTree>
    <p:extLst>
      <p:ext uri="{BB962C8B-B14F-4D97-AF65-F5344CB8AC3E}">
        <p14:creationId xmlns:p14="http://schemas.microsoft.com/office/powerpoint/2010/main" val="1447845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C36ADAA-4A16-4890-B8B5-856685B044B8}" type="datetimeFigureOut">
              <a:rPr lang="es-CL"/>
              <a:pPr>
                <a:defRPr/>
              </a:pPr>
              <a:t>31-10-2012</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0DD7E3A-11DA-408D-BE7F-19AADEFBA50C}" type="slidenum">
              <a:rPr lang="es-CL"/>
              <a:pPr>
                <a:defRPr/>
              </a:pPr>
              <a:t>‹Nº›</a:t>
            </a:fld>
            <a:endParaRPr lang="es-CL"/>
          </a:p>
        </p:txBody>
      </p:sp>
    </p:spTree>
    <p:extLst>
      <p:ext uri="{BB962C8B-B14F-4D97-AF65-F5344CB8AC3E}">
        <p14:creationId xmlns:p14="http://schemas.microsoft.com/office/powerpoint/2010/main" val="144333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28596" y="696503"/>
            <a:ext cx="7858180" cy="535785"/>
          </a:xfrm>
        </p:spPr>
        <p:txBody>
          <a:bodyPr/>
          <a:lstStyle>
            <a:lvl1pPr algn="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26490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45B0248-272F-4281-AAB4-70BF240F3AD9}" type="datetimeFigureOut">
              <a:rPr lang="es-CL"/>
              <a:pPr>
                <a:defRPr/>
              </a:pPr>
              <a:t>31-10-2012</a:t>
            </a:fld>
            <a:endParaRPr lang="es-CL"/>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5D08556-C165-40E9-9515-CE7FE37A24D4}" type="slidenum">
              <a:rPr lang="es-CL"/>
              <a:pPr>
                <a:defRPr/>
              </a:pPr>
              <a:t>‹Nº›</a:t>
            </a:fld>
            <a:endParaRPr lang="es-CL"/>
          </a:p>
        </p:txBody>
      </p:sp>
    </p:spTree>
    <p:extLst>
      <p:ext uri="{BB962C8B-B14F-4D97-AF65-F5344CB8AC3E}">
        <p14:creationId xmlns:p14="http://schemas.microsoft.com/office/powerpoint/2010/main" val="203866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E19A2A1-E2CB-46B3-8C2F-D34D31819A5D}" type="datetimeFigureOut">
              <a:rPr lang="es-CL"/>
              <a:pPr>
                <a:defRPr/>
              </a:pPr>
              <a:t>31-10-2012</a:t>
            </a:fld>
            <a:endParaRPr lang="es-CL"/>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007876B-1FB8-44F5-8554-75612AD602E3}" type="slidenum">
              <a:rPr lang="es-CL"/>
              <a:pPr>
                <a:defRPr/>
              </a:pPr>
              <a:t>‹Nº›</a:t>
            </a:fld>
            <a:endParaRPr lang="es-CL"/>
          </a:p>
        </p:txBody>
      </p:sp>
    </p:spTree>
    <p:extLst>
      <p:ext uri="{BB962C8B-B14F-4D97-AF65-F5344CB8AC3E}">
        <p14:creationId xmlns:p14="http://schemas.microsoft.com/office/powerpoint/2010/main" val="25769931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6EE523E-82A5-4BF3-B36F-3E9470F2A5BF}" type="datetimeFigureOut">
              <a:rPr lang="es-CL"/>
              <a:pPr>
                <a:defRPr/>
              </a:pPr>
              <a:t>31-10-2012</a:t>
            </a:fld>
            <a:endParaRPr lang="es-CL"/>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3768C90-C9A0-4683-8607-ACEDBC0E745D}" type="slidenum">
              <a:rPr lang="es-CL"/>
              <a:pPr>
                <a:defRPr/>
              </a:pPr>
              <a:t>‹Nº›</a:t>
            </a:fld>
            <a:endParaRPr lang="es-CL"/>
          </a:p>
        </p:txBody>
      </p:sp>
    </p:spTree>
    <p:extLst>
      <p:ext uri="{BB962C8B-B14F-4D97-AF65-F5344CB8AC3E}">
        <p14:creationId xmlns:p14="http://schemas.microsoft.com/office/powerpoint/2010/main" val="1677490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9" y="204787"/>
            <a:ext cx="3008313" cy="871538"/>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404B141-B6D5-46A0-8D21-EDB0C074D7B0}" type="datetimeFigureOut">
              <a:rPr lang="es-CL"/>
              <a:pPr>
                <a:defRPr/>
              </a:pPr>
              <a:t>31-10-2012</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441DED0-8F00-47CE-BD7D-F67C33002724}" type="slidenum">
              <a:rPr lang="es-CL"/>
              <a:pPr>
                <a:defRPr/>
              </a:pPr>
              <a:t>‹Nº›</a:t>
            </a:fld>
            <a:endParaRPr lang="es-CL"/>
          </a:p>
        </p:txBody>
      </p:sp>
    </p:spTree>
    <p:extLst>
      <p:ext uri="{BB962C8B-B14F-4D97-AF65-F5344CB8AC3E}">
        <p14:creationId xmlns:p14="http://schemas.microsoft.com/office/powerpoint/2010/main" val="17491717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41D6F4E-49F5-4399-9522-5B25FA1CDE8A}" type="datetimeFigureOut">
              <a:rPr lang="es-CL"/>
              <a:pPr>
                <a:defRPr/>
              </a:pPr>
              <a:t>31-10-2012</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F67415C-F748-4F20-B36D-5E08B356CCF5}" type="slidenum">
              <a:rPr lang="es-CL"/>
              <a:pPr>
                <a:defRPr/>
              </a:pPr>
              <a:t>‹Nº›</a:t>
            </a:fld>
            <a:endParaRPr lang="es-CL"/>
          </a:p>
        </p:txBody>
      </p:sp>
    </p:spTree>
    <p:extLst>
      <p:ext uri="{BB962C8B-B14F-4D97-AF65-F5344CB8AC3E}">
        <p14:creationId xmlns:p14="http://schemas.microsoft.com/office/powerpoint/2010/main" val="263394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ED2B0B5-DDAF-4696-845C-DD8B45CF5DB8}"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B8F7488-A2B9-405B-9448-505779160431}" type="slidenum">
              <a:rPr lang="es-CL"/>
              <a:pPr>
                <a:defRPr/>
              </a:pPr>
              <a:t>‹Nº›</a:t>
            </a:fld>
            <a:endParaRPr lang="es-CL"/>
          </a:p>
        </p:txBody>
      </p:sp>
    </p:spTree>
    <p:extLst>
      <p:ext uri="{BB962C8B-B14F-4D97-AF65-F5344CB8AC3E}">
        <p14:creationId xmlns:p14="http://schemas.microsoft.com/office/powerpoint/2010/main" val="2146100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78588A0-A20F-466F-A11A-85521F5950CE}"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50A7520-54AE-4130-AC32-A7115F6EFB67}" type="slidenum">
              <a:rPr lang="es-CL"/>
              <a:pPr>
                <a:defRPr/>
              </a:pPr>
              <a:t>‹Nº›</a:t>
            </a:fld>
            <a:endParaRPr lang="es-CL"/>
          </a:p>
        </p:txBody>
      </p:sp>
    </p:spTree>
    <p:extLst>
      <p:ext uri="{BB962C8B-B14F-4D97-AF65-F5344CB8AC3E}">
        <p14:creationId xmlns:p14="http://schemas.microsoft.com/office/powerpoint/2010/main" val="63720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37"/>
            <a:ext cx="7772400" cy="1102519"/>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FC77F48-4AA2-4297-94A1-7113C8746F4F}"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D49E2C4-D22A-406F-BBD1-D7A9E9ACFBD3}" type="slidenum">
              <a:rPr lang="es-CL"/>
              <a:pPr>
                <a:defRPr/>
              </a:pPr>
              <a:t>‹Nº›</a:t>
            </a:fld>
            <a:endParaRPr lang="es-CL"/>
          </a:p>
        </p:txBody>
      </p:sp>
    </p:spTree>
    <p:extLst>
      <p:ext uri="{BB962C8B-B14F-4D97-AF65-F5344CB8AC3E}">
        <p14:creationId xmlns:p14="http://schemas.microsoft.com/office/powerpoint/2010/main" val="27251009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FBDF093-FAAA-4B06-8DF6-FCB916DB8D40}"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CC56838-55C4-4EDA-9FDF-91255873F3B3}" type="slidenum">
              <a:rPr lang="es-CL"/>
              <a:pPr>
                <a:defRPr/>
              </a:pPr>
              <a:t>‹Nº›</a:t>
            </a:fld>
            <a:endParaRPr lang="es-CL"/>
          </a:p>
        </p:txBody>
      </p:sp>
    </p:spTree>
    <p:extLst>
      <p:ext uri="{BB962C8B-B14F-4D97-AF65-F5344CB8AC3E}">
        <p14:creationId xmlns:p14="http://schemas.microsoft.com/office/powerpoint/2010/main" val="2241225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DE0197F-8F70-40FF-A94C-5CDE7206D445}"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4F53523-014B-4CC9-8AAE-62D52134BD68}" type="slidenum">
              <a:rPr lang="es-CL"/>
              <a:pPr>
                <a:defRPr/>
              </a:pPr>
              <a:t>‹Nº›</a:t>
            </a:fld>
            <a:endParaRPr lang="es-CL"/>
          </a:p>
        </p:txBody>
      </p:sp>
    </p:spTree>
    <p:extLst>
      <p:ext uri="{BB962C8B-B14F-4D97-AF65-F5344CB8AC3E}">
        <p14:creationId xmlns:p14="http://schemas.microsoft.com/office/powerpoint/2010/main" val="310840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349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7E20A2-8223-4551-B511-6A316E6685B7}" type="datetimeFigureOut">
              <a:rPr lang="es-CL"/>
              <a:pPr>
                <a:defRPr/>
              </a:pPr>
              <a:t>31-10-2012</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AD4EFE8-529E-4397-939B-57052EC00575}" type="slidenum">
              <a:rPr lang="es-CL"/>
              <a:pPr>
                <a:defRPr/>
              </a:pPr>
              <a:t>‹Nº›</a:t>
            </a:fld>
            <a:endParaRPr lang="es-CL"/>
          </a:p>
        </p:txBody>
      </p:sp>
    </p:spTree>
    <p:extLst>
      <p:ext uri="{BB962C8B-B14F-4D97-AF65-F5344CB8AC3E}">
        <p14:creationId xmlns:p14="http://schemas.microsoft.com/office/powerpoint/2010/main" val="2062533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B884A91-CFA0-4275-8F69-A1DC63B45760}" type="datetimeFigureOut">
              <a:rPr lang="es-CL"/>
              <a:pPr>
                <a:defRPr/>
              </a:pPr>
              <a:t>31-10-2012</a:t>
            </a:fld>
            <a:endParaRPr lang="es-CL"/>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7C84FCE-D411-4B69-9815-ABEE44AD3E38}" type="slidenum">
              <a:rPr lang="es-CL"/>
              <a:pPr>
                <a:defRPr/>
              </a:pPr>
              <a:t>‹Nº›</a:t>
            </a:fld>
            <a:endParaRPr lang="es-CL"/>
          </a:p>
        </p:txBody>
      </p:sp>
    </p:spTree>
    <p:extLst>
      <p:ext uri="{BB962C8B-B14F-4D97-AF65-F5344CB8AC3E}">
        <p14:creationId xmlns:p14="http://schemas.microsoft.com/office/powerpoint/2010/main" val="4283029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2550E17-1EB0-47F5-84E2-6E84DA0B5C62}" type="datetimeFigureOut">
              <a:rPr lang="es-CL"/>
              <a:pPr>
                <a:defRPr/>
              </a:pPr>
              <a:t>31-10-2012</a:t>
            </a:fld>
            <a:endParaRPr lang="es-CL"/>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4A74374-A3D7-4944-AA0A-220504AD5E07}" type="slidenum">
              <a:rPr lang="es-CL"/>
              <a:pPr>
                <a:defRPr/>
              </a:pPr>
              <a:t>‹Nº›</a:t>
            </a:fld>
            <a:endParaRPr lang="es-CL"/>
          </a:p>
        </p:txBody>
      </p:sp>
    </p:spTree>
    <p:extLst>
      <p:ext uri="{BB962C8B-B14F-4D97-AF65-F5344CB8AC3E}">
        <p14:creationId xmlns:p14="http://schemas.microsoft.com/office/powerpoint/2010/main" val="26161553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D8F7969-8B01-4973-B2E1-69839DF517FD}" type="datetimeFigureOut">
              <a:rPr lang="es-CL"/>
              <a:pPr>
                <a:defRPr/>
              </a:pPr>
              <a:t>31-10-2012</a:t>
            </a:fld>
            <a:endParaRPr lang="es-CL"/>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55D9B57-F2EC-4DBC-9A1D-4B7624313E48}" type="slidenum">
              <a:rPr lang="es-CL"/>
              <a:pPr>
                <a:defRPr/>
              </a:pPr>
              <a:t>‹Nº›</a:t>
            </a:fld>
            <a:endParaRPr lang="es-CL"/>
          </a:p>
        </p:txBody>
      </p:sp>
    </p:spTree>
    <p:extLst>
      <p:ext uri="{BB962C8B-B14F-4D97-AF65-F5344CB8AC3E}">
        <p14:creationId xmlns:p14="http://schemas.microsoft.com/office/powerpoint/2010/main" val="41922722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9" y="204787"/>
            <a:ext cx="3008313" cy="871538"/>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D7CBFA4-DFCA-4721-8F6E-43414082E900}" type="datetimeFigureOut">
              <a:rPr lang="es-CL"/>
              <a:pPr>
                <a:defRPr/>
              </a:pPr>
              <a:t>31-10-2012</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7897173-A054-4035-9EB7-02764D78A8EE}" type="slidenum">
              <a:rPr lang="es-CL"/>
              <a:pPr>
                <a:defRPr/>
              </a:pPr>
              <a:t>‹Nº›</a:t>
            </a:fld>
            <a:endParaRPr lang="es-CL"/>
          </a:p>
        </p:txBody>
      </p:sp>
    </p:spTree>
    <p:extLst>
      <p:ext uri="{BB962C8B-B14F-4D97-AF65-F5344CB8AC3E}">
        <p14:creationId xmlns:p14="http://schemas.microsoft.com/office/powerpoint/2010/main" val="13351244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34C8FDB-D3DF-40B4-847E-B5888E09BF45}" type="datetimeFigureOut">
              <a:rPr lang="es-CL"/>
              <a:pPr>
                <a:defRPr/>
              </a:pPr>
              <a:t>31-10-2012</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EDAB118-3BCF-4E03-A48B-53B22810A64D}" type="slidenum">
              <a:rPr lang="es-CL"/>
              <a:pPr>
                <a:defRPr/>
              </a:pPr>
              <a:t>‹Nº›</a:t>
            </a:fld>
            <a:endParaRPr lang="es-CL"/>
          </a:p>
        </p:txBody>
      </p:sp>
    </p:spTree>
    <p:extLst>
      <p:ext uri="{BB962C8B-B14F-4D97-AF65-F5344CB8AC3E}">
        <p14:creationId xmlns:p14="http://schemas.microsoft.com/office/powerpoint/2010/main" val="3525689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13D28AB-E534-4AD0-B440-DE90311834AE}"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6A3C791-7C28-4EBD-9AE2-B13694ED9EF2}" type="slidenum">
              <a:rPr lang="es-CL"/>
              <a:pPr>
                <a:defRPr/>
              </a:pPr>
              <a:t>‹Nº›</a:t>
            </a:fld>
            <a:endParaRPr lang="es-CL"/>
          </a:p>
        </p:txBody>
      </p:sp>
    </p:spTree>
    <p:extLst>
      <p:ext uri="{BB962C8B-B14F-4D97-AF65-F5344CB8AC3E}">
        <p14:creationId xmlns:p14="http://schemas.microsoft.com/office/powerpoint/2010/main" val="23782331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00912DB-936F-4518-ACFE-E4BA84C5F09D}" type="datetimeFigureOut">
              <a:rPr lang="es-CL"/>
              <a:pPr>
                <a:defRPr/>
              </a:pPr>
              <a:t>31-10-2012</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F92E35A-DC3D-47B5-9EEC-0D343273B509}" type="slidenum">
              <a:rPr lang="es-CL"/>
              <a:pPr>
                <a:defRPr/>
              </a:pPr>
              <a:t>‹Nº›</a:t>
            </a:fld>
            <a:endParaRPr lang="es-CL"/>
          </a:p>
        </p:txBody>
      </p:sp>
    </p:spTree>
    <p:extLst>
      <p:ext uri="{BB962C8B-B14F-4D97-AF65-F5344CB8AC3E}">
        <p14:creationId xmlns:p14="http://schemas.microsoft.com/office/powerpoint/2010/main" val="30352529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750083"/>
            <a:ext cx="7786742" cy="964413"/>
          </a:xfrm>
        </p:spPr>
        <p:txBody>
          <a:bodyPr/>
          <a:lstStyle>
            <a:lvl1pPr algn="l">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428596" y="2250279"/>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21593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0041" y="589348"/>
            <a:ext cx="6329363" cy="812006"/>
          </a:xfr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500034" y="1553775"/>
            <a:ext cx="8229600" cy="3053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382369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28606" y="964396"/>
            <a:ext cx="3008313" cy="871538"/>
          </a:xfrm>
        </p:spPr>
        <p:txBody>
          <a:bodyPr anchor="b"/>
          <a:lstStyle>
            <a:lvl1pPr algn="l">
              <a:defRPr sz="2000" b="1"/>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75050" y="964396"/>
            <a:ext cx="5111750" cy="3429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457219" y="1928809"/>
            <a:ext cx="3008313" cy="2451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extLst>
      <p:ext uri="{BB962C8B-B14F-4D97-AF65-F5344CB8AC3E}">
        <p14:creationId xmlns:p14="http://schemas.microsoft.com/office/powerpoint/2010/main" val="293205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7" y="2518165"/>
            <a:ext cx="6135703" cy="1021556"/>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14380" y="1178710"/>
            <a:ext cx="6135703"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1647905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28596" y="589345"/>
            <a:ext cx="8072494" cy="857256"/>
          </a:xfrm>
        </p:spPr>
        <p:txBody>
          <a:bodyPr/>
          <a:lstStyle/>
          <a:p>
            <a:r>
              <a:rPr lang="es-ES" smtClean="0"/>
              <a:t>Haga clic para modificar el estilo de título del patrón</a:t>
            </a:r>
            <a:endParaRPr lang="es-ES" dirty="0"/>
          </a:p>
        </p:txBody>
      </p:sp>
      <p:sp>
        <p:nvSpPr>
          <p:cNvPr id="3" name="2 Marcador de contenido"/>
          <p:cNvSpPr>
            <a:spLocks noGrp="1"/>
          </p:cNvSpPr>
          <p:nvPr>
            <p:ph sz="half" idx="1"/>
          </p:nvPr>
        </p:nvSpPr>
        <p:spPr>
          <a:xfrm>
            <a:off x="428596" y="1875229"/>
            <a:ext cx="4038600" cy="2389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4643438" y="1875230"/>
            <a:ext cx="4038600" cy="233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1835826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39"/>
            <a:ext cx="8115328" cy="642942"/>
          </a:xfrm>
        </p:spPr>
        <p:txBody>
          <a:bodyPr/>
          <a:lstStyle>
            <a:lvl1pPr>
              <a:defRPr/>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457200" y="180259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282418"/>
            <a:ext cx="4040188" cy="2012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texto"/>
          <p:cNvSpPr>
            <a:spLocks noGrp="1"/>
          </p:cNvSpPr>
          <p:nvPr>
            <p:ph type="body" sz="quarter" idx="3"/>
          </p:nvPr>
        </p:nvSpPr>
        <p:spPr>
          <a:xfrm>
            <a:off x="4645033" y="180259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2282418"/>
            <a:ext cx="4041775" cy="2012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473184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28596" y="696503"/>
            <a:ext cx="7858180" cy="535785"/>
          </a:xfrm>
        </p:spPr>
        <p:txBody>
          <a:bodyPr/>
          <a:lstStyle>
            <a:lvl1pPr algn="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42025576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0625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28606" y="964396"/>
            <a:ext cx="3008313" cy="8715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964396"/>
            <a:ext cx="5111750" cy="3429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19" y="1928809"/>
            <a:ext cx="3008313" cy="2451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823598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0034" y="3429007"/>
            <a:ext cx="5486400" cy="425054"/>
          </a:xfrm>
        </p:spPr>
        <p:txBody>
          <a:bodyPr anchor="b"/>
          <a:lstStyle>
            <a:lvl1pPr algn="l">
              <a:defRPr sz="2000" b="1"/>
            </a:lvl1pPr>
          </a:lstStyle>
          <a:p>
            <a:r>
              <a:rPr lang="es-ES" smtClean="0"/>
              <a:t>Haga clic para modificar el estilo de título del patrón</a:t>
            </a:r>
            <a:endParaRPr lang="es-ES" dirty="0"/>
          </a:p>
        </p:txBody>
      </p:sp>
      <p:sp>
        <p:nvSpPr>
          <p:cNvPr id="3" name="2 Marcador de posición de imagen"/>
          <p:cNvSpPr>
            <a:spLocks noGrp="1"/>
          </p:cNvSpPr>
          <p:nvPr>
            <p:ph type="pic" idx="1"/>
          </p:nvPr>
        </p:nvSpPr>
        <p:spPr>
          <a:xfrm>
            <a:off x="500034" y="910817"/>
            <a:ext cx="5486400" cy="235745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500034" y="3950510"/>
            <a:ext cx="5486400" cy="4429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9445089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41"/>
            <a:ext cx="6257940" cy="758417"/>
          </a:xfrm>
        </p:spPr>
        <p:txBody>
          <a:bodyPr/>
          <a:lstStyle>
            <a:lvl1pPr>
              <a:defRPr sz="3200" b="0">
                <a:solidFill>
                  <a:schemeClr val="tx2">
                    <a:lumMod val="60000"/>
                    <a:lumOff val="40000"/>
                  </a:schemeClr>
                </a:solidFill>
                <a:latin typeface="Trebuchet MS" pitchFamily="34" charset="0"/>
                <a:cs typeface="Arial" pitchFamily="34" charset="0"/>
              </a:defRPr>
            </a:lvl1pPr>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1875233"/>
            <a:ext cx="8043890" cy="2389591"/>
          </a:xfrm>
        </p:spPr>
        <p:txBody>
          <a:bodyPr vert="eaVert"/>
          <a:lstStyle>
            <a:lvl1pPr>
              <a:defRPr>
                <a:latin typeface="Trebuchet MS" pitchFamily="34" charset="0"/>
                <a:cs typeface="Arial" pitchFamily="34" charset="0"/>
              </a:defRPr>
            </a:lvl1pPr>
            <a:lvl2pPr>
              <a:buFont typeface="Wingdings" pitchFamily="2" charset="2"/>
              <a:buChar char="§"/>
              <a:defRPr>
                <a:latin typeface="Trebuchet MS" pitchFamily="34" charset="0"/>
                <a:cs typeface="Arial" pitchFamily="34" charset="0"/>
              </a:defRPr>
            </a:lvl2pPr>
            <a:lvl3pPr>
              <a:buFont typeface="Courier New" pitchFamily="49" charset="0"/>
              <a:buChar char="o"/>
              <a:defRPr>
                <a:latin typeface="Trebuchet MS" pitchFamily="34" charset="0"/>
                <a:cs typeface="Arial" pitchFamily="34" charset="0"/>
              </a:defRPr>
            </a:lvl3pPr>
            <a:lvl4pPr>
              <a:buFont typeface="Wingdings" pitchFamily="2" charset="2"/>
              <a:buChar char="ü"/>
              <a:defRPr>
                <a:latin typeface="Trebuchet MS" pitchFamily="34" charset="0"/>
                <a:cs typeface="Arial" pitchFamily="34" charset="0"/>
              </a:defRPr>
            </a:lvl4pPr>
            <a:lvl5pPr>
              <a:buFont typeface="Arial" pitchFamily="34" charset="0"/>
              <a:buChar char="•"/>
              <a:defRPr>
                <a:latin typeface="Trebuchet MS"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29641322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429256" y="857240"/>
            <a:ext cx="2928958" cy="3321867"/>
          </a:xfrm>
        </p:spPr>
        <p:txBody>
          <a:bodyPr vert="eaVert"/>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857240"/>
            <a:ext cx="4829180" cy="33218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29392992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750083"/>
            <a:ext cx="7786742" cy="964413"/>
          </a:xfrm>
        </p:spPr>
        <p:txBody>
          <a:bodyPr/>
          <a:lstStyle>
            <a:lvl1pPr algn="l">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428596" y="2250279"/>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00177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0034" y="3429007"/>
            <a:ext cx="5486400" cy="425054"/>
          </a:xfrm>
        </p:spPr>
        <p:txBody>
          <a:bodyPr anchor="b"/>
          <a:lstStyle>
            <a:lvl1pPr algn="l">
              <a:defRPr sz="2000" b="1"/>
            </a:lvl1pPr>
          </a:lstStyle>
          <a:p>
            <a:r>
              <a:rPr lang="es-ES" smtClean="0"/>
              <a:t>Haga clic para modificar el estilo de título del patrón</a:t>
            </a:r>
            <a:endParaRPr lang="es-ES" dirty="0"/>
          </a:p>
        </p:txBody>
      </p:sp>
      <p:sp>
        <p:nvSpPr>
          <p:cNvPr id="3" name="2 Marcador de posición de imagen"/>
          <p:cNvSpPr>
            <a:spLocks noGrp="1"/>
          </p:cNvSpPr>
          <p:nvPr>
            <p:ph type="pic" idx="1"/>
          </p:nvPr>
        </p:nvSpPr>
        <p:spPr>
          <a:xfrm>
            <a:off x="500034" y="910817"/>
            <a:ext cx="5486400" cy="235745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500034" y="3950510"/>
            <a:ext cx="5486400" cy="4429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8983749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0041" y="589348"/>
            <a:ext cx="6329363" cy="812006"/>
          </a:xfr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500034" y="1553775"/>
            <a:ext cx="8229600" cy="30539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7171544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7" y="2518165"/>
            <a:ext cx="6135703" cy="1021556"/>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14380" y="1178710"/>
            <a:ext cx="6135703"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20139100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28596" y="589345"/>
            <a:ext cx="8072494" cy="857256"/>
          </a:xfrm>
        </p:spPr>
        <p:txBody>
          <a:bodyPr/>
          <a:lstStyle/>
          <a:p>
            <a:r>
              <a:rPr lang="es-ES" smtClean="0"/>
              <a:t>Haga clic para modificar el estilo de título del patrón</a:t>
            </a:r>
            <a:endParaRPr lang="es-ES" dirty="0"/>
          </a:p>
        </p:txBody>
      </p:sp>
      <p:sp>
        <p:nvSpPr>
          <p:cNvPr id="3" name="2 Marcador de contenido"/>
          <p:cNvSpPr>
            <a:spLocks noGrp="1"/>
          </p:cNvSpPr>
          <p:nvPr>
            <p:ph sz="half" idx="1"/>
          </p:nvPr>
        </p:nvSpPr>
        <p:spPr>
          <a:xfrm>
            <a:off x="428596" y="1875229"/>
            <a:ext cx="4038600" cy="2389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4643438" y="1875230"/>
            <a:ext cx="4038600" cy="233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6821289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39"/>
            <a:ext cx="8115328" cy="642942"/>
          </a:xfrm>
        </p:spPr>
        <p:txBody>
          <a:bodyPr/>
          <a:lstStyle>
            <a:lvl1pPr>
              <a:defRPr/>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457200" y="180259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282418"/>
            <a:ext cx="4040188" cy="2012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texto"/>
          <p:cNvSpPr>
            <a:spLocks noGrp="1"/>
          </p:cNvSpPr>
          <p:nvPr>
            <p:ph type="body" sz="quarter" idx="3"/>
          </p:nvPr>
        </p:nvSpPr>
        <p:spPr>
          <a:xfrm>
            <a:off x="4645033" y="180259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2282418"/>
            <a:ext cx="4041775" cy="2012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3958869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28596" y="696503"/>
            <a:ext cx="7858180" cy="535785"/>
          </a:xfrm>
        </p:spPr>
        <p:txBody>
          <a:bodyPr/>
          <a:lstStyle>
            <a:lvl1pPr algn="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7916322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7722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28606" y="964396"/>
            <a:ext cx="3008313" cy="8715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964396"/>
            <a:ext cx="5111750" cy="3429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19" y="1928809"/>
            <a:ext cx="3008313" cy="2451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40884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0034" y="3429007"/>
            <a:ext cx="5486400" cy="425054"/>
          </a:xfrm>
        </p:spPr>
        <p:txBody>
          <a:bodyPr anchor="b"/>
          <a:lstStyle>
            <a:lvl1pPr algn="l">
              <a:defRPr sz="2000" b="1"/>
            </a:lvl1pPr>
          </a:lstStyle>
          <a:p>
            <a:r>
              <a:rPr lang="es-ES" smtClean="0"/>
              <a:t>Haga clic para modificar el estilo de título del patrón</a:t>
            </a:r>
            <a:endParaRPr lang="es-ES" dirty="0"/>
          </a:p>
        </p:txBody>
      </p:sp>
      <p:sp>
        <p:nvSpPr>
          <p:cNvPr id="3" name="2 Marcador de posición de imagen"/>
          <p:cNvSpPr>
            <a:spLocks noGrp="1"/>
          </p:cNvSpPr>
          <p:nvPr>
            <p:ph type="pic" idx="1"/>
          </p:nvPr>
        </p:nvSpPr>
        <p:spPr>
          <a:xfrm>
            <a:off x="500034" y="910817"/>
            <a:ext cx="5486400" cy="235745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p>
        </p:txBody>
      </p:sp>
      <p:sp>
        <p:nvSpPr>
          <p:cNvPr id="4" name="3 Marcador de texto"/>
          <p:cNvSpPr>
            <a:spLocks noGrp="1"/>
          </p:cNvSpPr>
          <p:nvPr>
            <p:ph type="body" sz="half" idx="2"/>
          </p:nvPr>
        </p:nvSpPr>
        <p:spPr>
          <a:xfrm>
            <a:off x="500034" y="3950510"/>
            <a:ext cx="5486400" cy="4429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216549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41"/>
            <a:ext cx="6257940" cy="758417"/>
          </a:xfrm>
        </p:spPr>
        <p:txBody>
          <a:bodyPr/>
          <a:lstStyle>
            <a:lvl1pPr>
              <a:defRPr sz="3200" b="0">
                <a:solidFill>
                  <a:schemeClr val="tx2">
                    <a:lumMod val="60000"/>
                    <a:lumOff val="40000"/>
                  </a:schemeClr>
                </a:solidFill>
                <a:latin typeface="Trebuchet MS" pitchFamily="34" charset="0"/>
                <a:cs typeface="Arial" pitchFamily="34" charset="0"/>
              </a:defRPr>
            </a:lvl1pPr>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1875233"/>
            <a:ext cx="8043890" cy="2389591"/>
          </a:xfrm>
        </p:spPr>
        <p:txBody>
          <a:bodyPr vert="eaVert"/>
          <a:lstStyle>
            <a:lvl1pPr>
              <a:defRPr>
                <a:latin typeface="Trebuchet MS" pitchFamily="34" charset="0"/>
                <a:cs typeface="Arial" pitchFamily="34" charset="0"/>
              </a:defRPr>
            </a:lvl1pPr>
            <a:lvl2pPr>
              <a:buFont typeface="Wingdings" pitchFamily="2" charset="2"/>
              <a:buChar char="§"/>
              <a:defRPr>
                <a:latin typeface="Trebuchet MS" pitchFamily="34" charset="0"/>
                <a:cs typeface="Arial" pitchFamily="34" charset="0"/>
              </a:defRPr>
            </a:lvl2pPr>
            <a:lvl3pPr>
              <a:buFont typeface="Courier New" pitchFamily="49" charset="0"/>
              <a:buChar char="o"/>
              <a:defRPr>
                <a:latin typeface="Trebuchet MS" pitchFamily="34" charset="0"/>
                <a:cs typeface="Arial" pitchFamily="34" charset="0"/>
              </a:defRPr>
            </a:lvl3pPr>
            <a:lvl4pPr>
              <a:buFont typeface="Wingdings" pitchFamily="2" charset="2"/>
              <a:buChar char="ü"/>
              <a:defRPr>
                <a:latin typeface="Trebuchet MS" pitchFamily="34" charset="0"/>
                <a:cs typeface="Arial" pitchFamily="34" charset="0"/>
              </a:defRPr>
            </a:lvl4pPr>
            <a:lvl5pPr>
              <a:buFont typeface="Arial" pitchFamily="34" charset="0"/>
              <a:buChar char="•"/>
              <a:defRPr>
                <a:latin typeface="Trebuchet MS"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1922550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429256" y="857240"/>
            <a:ext cx="2928958" cy="3321867"/>
          </a:xfrm>
        </p:spPr>
        <p:txBody>
          <a:bodyPr vert="eaVert"/>
          <a:lstStyle/>
          <a:p>
            <a:r>
              <a:rPr lang="es-ES"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857240"/>
            <a:ext cx="4829180" cy="33218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225484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266700" y="573882"/>
            <a:ext cx="8001000" cy="58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a:t>
            </a:r>
          </a:p>
        </p:txBody>
      </p:sp>
      <p:sp>
        <p:nvSpPr>
          <p:cNvPr id="1027" name="2 Marcador de texto"/>
          <p:cNvSpPr>
            <a:spLocks noGrp="1"/>
          </p:cNvSpPr>
          <p:nvPr>
            <p:ph type="body" idx="1"/>
          </p:nvPr>
        </p:nvSpPr>
        <p:spPr bwMode="auto">
          <a:xfrm>
            <a:off x="428625" y="1393050"/>
            <a:ext cx="8229600" cy="22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8" name="4 Marcador de contenido"/>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10 CuadroTexto"/>
          <p:cNvSpPr txBox="1">
            <a:spLocks noChangeArrowheads="1"/>
          </p:cNvSpPr>
          <p:nvPr userDrawn="1"/>
        </p:nvSpPr>
        <p:spPr bwMode="auto">
          <a:xfrm>
            <a:off x="25432" y="4893469"/>
            <a:ext cx="45624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CL" sz="900" b="1" smtClean="0">
                <a:solidFill>
                  <a:srgbClr val="7F7F7F"/>
                </a:solidFill>
                <a:latin typeface="Verdana" pitchFamily="34" charset="0"/>
                <a:ea typeface="Verdana" pitchFamily="34" charset="0"/>
                <a:cs typeface="Verdana" pitchFamily="34" charset="0"/>
              </a:rPr>
              <a:t>Gobierno de Chile | Ministerio de Hacienda | Dirección ChileCompra</a:t>
            </a:r>
          </a:p>
        </p:txBody>
      </p:sp>
    </p:spTree>
  </p:cSld>
  <p:clrMap bg1="lt1" tx1="dk1" bg2="lt2" tx2="dk2" accent1="accent1" accent2="accent2" accent3="accent3" accent4="accent4" accent5="accent5" accent6="accent6" hlink="hlink" folHlink="folHlink"/>
  <p:sldLayoutIdLst>
    <p:sldLayoutId id="2147485128" r:id="rId1"/>
    <p:sldLayoutId id="2147485129" r:id="rId2"/>
    <p:sldLayoutId id="2147485130" r:id="rId3"/>
    <p:sldLayoutId id="2147485131" r:id="rId4"/>
    <p:sldLayoutId id="2147485132" r:id="rId5"/>
    <p:sldLayoutId id="2147485133" r:id="rId6"/>
    <p:sldLayoutId id="2147485134" r:id="rId7"/>
    <p:sldLayoutId id="2147485135" r:id="rId8"/>
    <p:sldLayoutId id="2147485136" r:id="rId9"/>
    <p:sldLayoutId id="2147485137" r:id="rId10"/>
    <p:sldLayoutId id="2147485138" r:id="rId11"/>
  </p:sldLayoutIdLst>
  <p:timing>
    <p:tnLst>
      <p:par>
        <p:cTn id="1" dur="indefinite" restart="never" nodeType="tmRoot"/>
      </p:par>
    </p:tnLst>
  </p:timing>
  <p:txStyles>
    <p:titleStyle>
      <a:lvl1pPr algn="l" rtl="0" eaLnBrk="0" fontAlgn="base" hangingPunct="0">
        <a:spcBef>
          <a:spcPct val="0"/>
        </a:spcBef>
        <a:spcAft>
          <a:spcPct val="0"/>
        </a:spcAft>
        <a:defRPr lang="es-ES" sz="2400" kern="1200" dirty="0">
          <a:solidFill>
            <a:srgbClr val="006CB7"/>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2400">
          <a:solidFill>
            <a:srgbClr val="006CB7"/>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400">
          <a:solidFill>
            <a:srgbClr val="006CB7"/>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400">
          <a:solidFill>
            <a:srgbClr val="006CB7"/>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400">
          <a:solidFill>
            <a:srgbClr val="006CB7"/>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ern="1200">
          <a:solidFill>
            <a:srgbClr val="006CB7"/>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2051" name="2 Marcador de texto"/>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AE2F425-2965-443C-B443-32BC5AB35C75}" type="datetimeFigureOut">
              <a:rPr lang="es-CL"/>
              <a:pPr>
                <a:defRPr/>
              </a:pPr>
              <a:t>31-10-2012</a:t>
            </a:fld>
            <a:endParaRPr lang="es-CL"/>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CL"/>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C488F4-812D-451E-B3A8-34C7A6770F2A}"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5139" r:id="rId1"/>
    <p:sldLayoutId id="2147485140" r:id="rId2"/>
    <p:sldLayoutId id="2147485141" r:id="rId3"/>
    <p:sldLayoutId id="2147485142" r:id="rId4"/>
    <p:sldLayoutId id="2147485143" r:id="rId5"/>
    <p:sldLayoutId id="2147485144" r:id="rId6"/>
    <p:sldLayoutId id="2147485145" r:id="rId7"/>
    <p:sldLayoutId id="2147485146" r:id="rId8"/>
    <p:sldLayoutId id="2147485147" r:id="rId9"/>
    <p:sldLayoutId id="2147485148" r:id="rId10"/>
    <p:sldLayoutId id="214748514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3075" name="2 Marcador de texto"/>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110BE14-2846-49B8-BE29-770BA8561ADE}" type="datetimeFigureOut">
              <a:rPr lang="es-CL"/>
              <a:pPr>
                <a:defRPr/>
              </a:pPr>
              <a:t>31-10-2012</a:t>
            </a:fld>
            <a:endParaRPr lang="es-CL"/>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CL"/>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0DBC821-84F8-4AE5-A7FB-B04E0FC638BE}"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5150" r:id="rId1"/>
    <p:sldLayoutId id="2147485151" r:id="rId2"/>
    <p:sldLayoutId id="2147485152" r:id="rId3"/>
    <p:sldLayoutId id="2147485153" r:id="rId4"/>
    <p:sldLayoutId id="2147485154" r:id="rId5"/>
    <p:sldLayoutId id="2147485155" r:id="rId6"/>
    <p:sldLayoutId id="2147485156" r:id="rId7"/>
    <p:sldLayoutId id="2147485157" r:id="rId8"/>
    <p:sldLayoutId id="2147485158" r:id="rId9"/>
    <p:sldLayoutId id="2147485159" r:id="rId10"/>
    <p:sldLayoutId id="21474851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4099" name="2 Marcador de texto"/>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3154B0B-99F2-4D97-BED7-732EFECDBABF}" type="datetimeFigureOut">
              <a:rPr lang="es-CL"/>
              <a:pPr>
                <a:defRPr/>
              </a:pPr>
              <a:t>31-10-2012</a:t>
            </a:fld>
            <a:endParaRPr lang="es-CL"/>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CL"/>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D6CCBC8-235D-4125-8BEF-7C78752AD6D2}"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1 Marcador de título"/>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5123" name="2 Marcador de texto"/>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FC9FCCE-C598-46C2-AA2D-6FD0D7C8FC96}" type="datetimeFigureOut">
              <a:rPr lang="es-CL"/>
              <a:pPr>
                <a:defRPr/>
              </a:pPr>
              <a:t>31-10-2012</a:t>
            </a:fld>
            <a:endParaRPr lang="es-CL"/>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CL"/>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7351D18-1067-4A15-A1A1-15BF4D251737}"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5172" r:id="rId1"/>
    <p:sldLayoutId id="2147485173" r:id="rId2"/>
    <p:sldLayoutId id="2147485174" r:id="rId3"/>
    <p:sldLayoutId id="2147485175" r:id="rId4"/>
    <p:sldLayoutId id="2147485176" r:id="rId5"/>
    <p:sldLayoutId id="2147485177" r:id="rId6"/>
    <p:sldLayoutId id="2147485178" r:id="rId7"/>
    <p:sldLayoutId id="2147485179" r:id="rId8"/>
    <p:sldLayoutId id="2147485180" r:id="rId9"/>
    <p:sldLayoutId id="2147485181" r:id="rId10"/>
    <p:sldLayoutId id="21474851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1 Marcador de título"/>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6147" name="2 Marcador de texto"/>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06A2EB18-69E4-4117-BEEE-885FF7E2F9DB}" type="datetimeFigureOut">
              <a:rPr lang="es-CL"/>
              <a:pPr>
                <a:defRPr/>
              </a:pPr>
              <a:t>31-10-2012</a:t>
            </a:fld>
            <a:endParaRPr lang="es-CL"/>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s-CL"/>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5EDDD5FE-CA5C-424B-B6C0-8BBF9C340EE1}"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 id="2147485192" r:id="rId10"/>
    <p:sldLayoutId id="21474851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1 Marcador de título"/>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7171" name="2 Marcador de texto"/>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6F5B518A-9DE3-4ACE-8F3B-6F510A94EA8C}" type="datetimeFigureOut">
              <a:rPr lang="es-CL"/>
              <a:pPr>
                <a:defRPr/>
              </a:pPr>
              <a:t>31-10-2012</a:t>
            </a:fld>
            <a:endParaRPr lang="es-CL"/>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s-CL"/>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73D5F603-8C1F-4ED7-87AE-670E48686CC5}"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5194" r:id="rId1"/>
    <p:sldLayoutId id="2147485195" r:id="rId2"/>
    <p:sldLayoutId id="2147485196" r:id="rId3"/>
    <p:sldLayoutId id="2147485197" r:id="rId4"/>
    <p:sldLayoutId id="2147485198" r:id="rId5"/>
    <p:sldLayoutId id="2147485199" r:id="rId6"/>
    <p:sldLayoutId id="2147485200" r:id="rId7"/>
    <p:sldLayoutId id="2147485201" r:id="rId8"/>
    <p:sldLayoutId id="2147485202" r:id="rId9"/>
    <p:sldLayoutId id="2147485203" r:id="rId10"/>
    <p:sldLayoutId id="21474852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266700" y="573882"/>
            <a:ext cx="8001000" cy="58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a:t>
            </a:r>
          </a:p>
        </p:txBody>
      </p:sp>
      <p:sp>
        <p:nvSpPr>
          <p:cNvPr id="1027" name="2 Marcador de texto"/>
          <p:cNvSpPr>
            <a:spLocks noGrp="1"/>
          </p:cNvSpPr>
          <p:nvPr>
            <p:ph type="body" idx="1"/>
          </p:nvPr>
        </p:nvSpPr>
        <p:spPr bwMode="auto">
          <a:xfrm>
            <a:off x="428625" y="1393049"/>
            <a:ext cx="8229600" cy="22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8" name="4 Marcador de contenid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10 CuadroTexto"/>
          <p:cNvSpPr txBox="1">
            <a:spLocks noChangeArrowheads="1"/>
          </p:cNvSpPr>
          <p:nvPr/>
        </p:nvSpPr>
        <p:spPr bwMode="auto">
          <a:xfrm>
            <a:off x="25432" y="4893469"/>
            <a:ext cx="45624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CL" sz="900" b="1" smtClean="0">
                <a:solidFill>
                  <a:srgbClr val="7F7F7F"/>
                </a:solidFill>
                <a:latin typeface="Verdana" pitchFamily="34" charset="0"/>
                <a:ea typeface="Verdana" pitchFamily="34" charset="0"/>
                <a:cs typeface="Verdana" pitchFamily="34" charset="0"/>
              </a:rPr>
              <a:t>Gobierno de Chile | Ministerio de Hacienda | Dirección ChileCompra</a:t>
            </a:r>
          </a:p>
        </p:txBody>
      </p:sp>
    </p:spTree>
    <p:extLst>
      <p:ext uri="{BB962C8B-B14F-4D97-AF65-F5344CB8AC3E}">
        <p14:creationId xmlns:p14="http://schemas.microsoft.com/office/powerpoint/2010/main" val="3997469950"/>
      </p:ext>
    </p:extLst>
  </p:cSld>
  <p:clrMap bg1="lt1" tx1="dk1" bg2="lt2" tx2="dk2" accent1="accent1" accent2="accent2" accent3="accent3" accent4="accent4" accent5="accent5" accent6="accent6" hlink="hlink" folHlink="folHlink"/>
  <p:sldLayoutIdLst>
    <p:sldLayoutId id="2147485218" r:id="rId1"/>
    <p:sldLayoutId id="2147485219" r:id="rId2"/>
    <p:sldLayoutId id="2147485220" r:id="rId3"/>
    <p:sldLayoutId id="2147485221" r:id="rId4"/>
    <p:sldLayoutId id="2147485222" r:id="rId5"/>
    <p:sldLayoutId id="2147485223" r:id="rId6"/>
    <p:sldLayoutId id="2147485224" r:id="rId7"/>
    <p:sldLayoutId id="2147485225" r:id="rId8"/>
    <p:sldLayoutId id="2147485226" r:id="rId9"/>
    <p:sldLayoutId id="2147485227" r:id="rId10"/>
    <p:sldLayoutId id="2147485228" r:id="rId11"/>
  </p:sldLayoutIdLst>
  <p:timing>
    <p:tnLst>
      <p:par>
        <p:cTn id="1" dur="indefinite" restart="never" nodeType="tmRoot"/>
      </p:par>
    </p:tnLst>
  </p:timing>
  <p:txStyles>
    <p:titleStyle>
      <a:lvl1pPr algn="l" rtl="0" eaLnBrk="1" fontAlgn="base" hangingPunct="1">
        <a:spcBef>
          <a:spcPct val="0"/>
        </a:spcBef>
        <a:spcAft>
          <a:spcPct val="0"/>
        </a:spcAft>
        <a:defRPr lang="es-ES" sz="2400" kern="1200" dirty="0">
          <a:solidFill>
            <a:srgbClr val="006CB7"/>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400">
          <a:solidFill>
            <a:srgbClr val="006CB7"/>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400">
          <a:solidFill>
            <a:srgbClr val="006CB7"/>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400">
          <a:solidFill>
            <a:srgbClr val="006CB7"/>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400">
          <a:solidFill>
            <a:srgbClr val="006CB7"/>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kern="1200">
          <a:solidFill>
            <a:srgbClr val="006CB7"/>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Font typeface="Arial" pitchFamily="34" charset="0"/>
        <a:buChar char="–"/>
        <a:defRPr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Font typeface="Arial" pitchFamily="34" charset="0"/>
        <a:buChar char="•"/>
        <a:defRPr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266700" y="573882"/>
            <a:ext cx="8001000" cy="58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a:t>
            </a:r>
          </a:p>
        </p:txBody>
      </p:sp>
      <p:sp>
        <p:nvSpPr>
          <p:cNvPr id="1027" name="2 Marcador de texto"/>
          <p:cNvSpPr>
            <a:spLocks noGrp="1"/>
          </p:cNvSpPr>
          <p:nvPr>
            <p:ph type="body" idx="1"/>
          </p:nvPr>
        </p:nvSpPr>
        <p:spPr bwMode="auto">
          <a:xfrm>
            <a:off x="428625" y="1393049"/>
            <a:ext cx="8229600" cy="22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8" name="4 Marcador de contenido"/>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10 CuadroTexto"/>
          <p:cNvSpPr txBox="1">
            <a:spLocks noChangeArrowheads="1"/>
          </p:cNvSpPr>
          <p:nvPr userDrawn="1"/>
        </p:nvSpPr>
        <p:spPr bwMode="auto">
          <a:xfrm>
            <a:off x="25432" y="4893469"/>
            <a:ext cx="45624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CL" sz="900" b="1" dirty="0" smtClean="0">
                <a:solidFill>
                  <a:srgbClr val="7F7F7F"/>
                </a:solidFill>
                <a:latin typeface="Verdana" pitchFamily="34" charset="0"/>
                <a:ea typeface="Verdana" pitchFamily="34" charset="0"/>
                <a:cs typeface="Verdana" pitchFamily="34" charset="0"/>
              </a:rPr>
              <a:t>Gobierno de Chile | Ministerio de Hacienda | Dirección ChileCompra</a:t>
            </a:r>
          </a:p>
        </p:txBody>
      </p:sp>
    </p:spTree>
    <p:extLst>
      <p:ext uri="{BB962C8B-B14F-4D97-AF65-F5344CB8AC3E}">
        <p14:creationId xmlns:p14="http://schemas.microsoft.com/office/powerpoint/2010/main" val="3104565257"/>
      </p:ext>
    </p:extLst>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Lst>
  <p:timing>
    <p:tnLst>
      <p:par>
        <p:cTn id="1" dur="indefinite" restart="never" nodeType="tmRoot"/>
      </p:par>
    </p:tnLst>
  </p:timing>
  <p:txStyles>
    <p:titleStyle>
      <a:lvl1pPr algn="l" rtl="0" eaLnBrk="0" fontAlgn="base" hangingPunct="0">
        <a:spcBef>
          <a:spcPct val="0"/>
        </a:spcBef>
        <a:spcAft>
          <a:spcPct val="0"/>
        </a:spcAft>
        <a:defRPr lang="es-ES" sz="2400" kern="1200" dirty="0">
          <a:solidFill>
            <a:srgbClr val="006CB7"/>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a:solidFill>
            <a:srgbClr val="006CB7"/>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400">
          <a:solidFill>
            <a:srgbClr val="006CB7"/>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400">
          <a:solidFill>
            <a:srgbClr val="006CB7"/>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400">
          <a:solidFill>
            <a:srgbClr val="006CB7"/>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ern="1200">
          <a:solidFill>
            <a:srgbClr val="006CB7"/>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122" name="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8" y="16"/>
            <a:ext cx="1998662"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508" y="4503738"/>
            <a:ext cx="203993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468318" y="1469446"/>
            <a:ext cx="8675682" cy="109674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CL" sz="2000" b="1" dirty="0" smtClean="0">
                <a:solidFill>
                  <a:prstClr val="white"/>
                </a:solidFill>
                <a:latin typeface="Verdana" pitchFamily="34" charset="0"/>
                <a:ea typeface="Verdana" pitchFamily="34" charset="0"/>
                <a:cs typeface="Verdana" pitchFamily="34" charset="0"/>
              </a:rPr>
              <a:t>Contenidos Claves de las Bases de Licitación</a:t>
            </a:r>
            <a:endParaRPr lang="es-CL" sz="2400" b="1" dirty="0" smtClean="0">
              <a:solidFill>
                <a:prstClr val="white"/>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11307014"/>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251520" y="1437624"/>
            <a:ext cx="8300450" cy="2574286"/>
          </a:xfrm>
          <a:prstGeom prst="roundRect">
            <a:avLst/>
          </a:prstGeom>
          <a:solidFill>
            <a:schemeClr val="bg1"/>
          </a:solidFill>
          <a:ln>
            <a:noFill/>
          </a:ln>
        </p:spPr>
        <p:style>
          <a:lnRef idx="0">
            <a:schemeClr val="accent1"/>
          </a:lnRef>
          <a:fillRef idx="3">
            <a:schemeClr val="accent1"/>
          </a:fillRef>
          <a:effectRef idx="3">
            <a:schemeClr val="accent1"/>
          </a:effectRef>
          <a:fontRef idx="minor">
            <a:schemeClr val="lt1"/>
          </a:fontRef>
        </p:style>
        <p:txBody>
          <a:bodyPr anchor="ctr"/>
          <a:lstStyle/>
          <a:p>
            <a:pPr algn="just">
              <a:defRPr/>
            </a:pPr>
            <a:r>
              <a:rPr lang="es-CL" sz="1200" dirty="0">
                <a:solidFill>
                  <a:schemeClr val="tx2"/>
                </a:solidFill>
                <a:latin typeface="Verdana" pitchFamily="34" charset="0"/>
                <a:ea typeface="Verdana" pitchFamily="34" charset="0"/>
                <a:cs typeface="Verdana" pitchFamily="34" charset="0"/>
              </a:rPr>
              <a:t>i. </a:t>
            </a:r>
            <a:r>
              <a:rPr lang="es-CL" sz="1200" b="1" dirty="0">
                <a:solidFill>
                  <a:schemeClr val="tx2"/>
                </a:solidFill>
                <a:latin typeface="Verdana" pitchFamily="34" charset="0"/>
                <a:ea typeface="Verdana" pitchFamily="34" charset="0"/>
                <a:cs typeface="Verdana" pitchFamily="34" charset="0"/>
              </a:rPr>
              <a:t>No entrega de la información solicitada para catalogación</a:t>
            </a:r>
            <a:r>
              <a:rPr lang="es-CL" sz="1200" dirty="0">
                <a:solidFill>
                  <a:schemeClr val="tx2"/>
                </a:solidFill>
                <a:latin typeface="Verdana" pitchFamily="34" charset="0"/>
                <a:ea typeface="Verdana" pitchFamily="34" charset="0"/>
                <a:cs typeface="Verdana" pitchFamily="34" charset="0"/>
              </a:rPr>
              <a:t>.</a:t>
            </a:r>
          </a:p>
          <a:p>
            <a:pPr algn="just">
              <a:defRPr/>
            </a:pPr>
            <a:endParaRPr lang="es-CL" sz="1200" dirty="0">
              <a:solidFill>
                <a:schemeClr val="tx2"/>
              </a:solidFill>
              <a:latin typeface="Verdana" pitchFamily="34" charset="0"/>
              <a:ea typeface="Verdana" pitchFamily="34" charset="0"/>
              <a:cs typeface="Verdana" pitchFamily="34" charset="0"/>
            </a:endParaRPr>
          </a:p>
          <a:p>
            <a:pPr algn="just">
              <a:defRPr/>
            </a:pPr>
            <a:r>
              <a:rPr lang="es-CL" sz="1200" dirty="0">
                <a:solidFill>
                  <a:schemeClr val="tx2"/>
                </a:solidFill>
                <a:latin typeface="Verdana" pitchFamily="34" charset="0"/>
                <a:ea typeface="Verdana" pitchFamily="34" charset="0"/>
                <a:cs typeface="Verdana" pitchFamily="34" charset="0"/>
              </a:rPr>
              <a:t>ii. </a:t>
            </a:r>
            <a:r>
              <a:rPr lang="es-CL" sz="1200" b="1" dirty="0">
                <a:solidFill>
                  <a:schemeClr val="tx2"/>
                </a:solidFill>
                <a:latin typeface="Verdana" pitchFamily="34" charset="0"/>
                <a:ea typeface="Verdana" pitchFamily="34" charset="0"/>
                <a:cs typeface="Verdana" pitchFamily="34" charset="0"/>
              </a:rPr>
              <a:t>Atraso en la entrega de los ítems, superiores a </a:t>
            </a:r>
            <a:r>
              <a:rPr lang="es-CL" sz="1200" b="1" dirty="0" smtClean="0">
                <a:solidFill>
                  <a:schemeClr val="tx2"/>
                </a:solidFill>
                <a:latin typeface="Verdana" pitchFamily="34" charset="0"/>
                <a:ea typeface="Verdana" pitchFamily="34" charset="0"/>
                <a:cs typeface="Verdana" pitchFamily="34" charset="0"/>
              </a:rPr>
              <a:t>«10» </a:t>
            </a:r>
            <a:r>
              <a:rPr lang="es-CL" sz="1200" b="1" dirty="0">
                <a:solidFill>
                  <a:schemeClr val="tx2"/>
                </a:solidFill>
                <a:latin typeface="Verdana" pitchFamily="34" charset="0"/>
                <a:ea typeface="Verdana" pitchFamily="34" charset="0"/>
                <a:cs typeface="Verdana" pitchFamily="34" charset="0"/>
              </a:rPr>
              <a:t>días</a:t>
            </a:r>
            <a:r>
              <a:rPr lang="es-CL" sz="1200" dirty="0">
                <a:solidFill>
                  <a:schemeClr val="tx2"/>
                </a:solidFill>
                <a:latin typeface="Verdana" pitchFamily="34" charset="0"/>
                <a:ea typeface="Verdana" pitchFamily="34" charset="0"/>
                <a:cs typeface="Verdana" pitchFamily="34" charset="0"/>
              </a:rPr>
              <a:t> hábiles desde el cumplimiento del plazo ofertado y/o acordado, según corresponda. Cabe señalar que en este caso, el tiempo de suspensión temporal en el catálogo será de </a:t>
            </a:r>
            <a:r>
              <a:rPr lang="es-CL" sz="1200" b="1" u="sng" dirty="0">
                <a:solidFill>
                  <a:schemeClr val="tx2"/>
                </a:solidFill>
                <a:latin typeface="Verdana" pitchFamily="34" charset="0"/>
                <a:ea typeface="Verdana" pitchFamily="34" charset="0"/>
                <a:cs typeface="Verdana" pitchFamily="34" charset="0"/>
              </a:rPr>
              <a:t>dos veces el tiempo que se incurrió en atraso.</a:t>
            </a:r>
          </a:p>
          <a:p>
            <a:pPr algn="just">
              <a:defRPr/>
            </a:pPr>
            <a:endParaRPr lang="es-CL" sz="1200" dirty="0">
              <a:solidFill>
                <a:schemeClr val="tx2"/>
              </a:solidFill>
              <a:latin typeface="Verdana" pitchFamily="34" charset="0"/>
              <a:ea typeface="Verdana" pitchFamily="34" charset="0"/>
              <a:cs typeface="Verdana" pitchFamily="34" charset="0"/>
            </a:endParaRPr>
          </a:p>
          <a:p>
            <a:pPr algn="just">
              <a:defRPr/>
            </a:pPr>
            <a:r>
              <a:rPr lang="es-CL" sz="1200" dirty="0">
                <a:solidFill>
                  <a:schemeClr val="tx2"/>
                </a:solidFill>
                <a:latin typeface="Verdana" pitchFamily="34" charset="0"/>
                <a:ea typeface="Verdana" pitchFamily="34" charset="0"/>
                <a:cs typeface="Verdana" pitchFamily="34" charset="0"/>
              </a:rPr>
              <a:t>iii. </a:t>
            </a:r>
            <a:r>
              <a:rPr lang="es-CL" sz="1200" b="1" dirty="0">
                <a:solidFill>
                  <a:schemeClr val="tx2"/>
                </a:solidFill>
                <a:latin typeface="Verdana" pitchFamily="34" charset="0"/>
                <a:ea typeface="Verdana" pitchFamily="34" charset="0"/>
                <a:cs typeface="Verdana" pitchFamily="34" charset="0"/>
              </a:rPr>
              <a:t>Tres (3) reclamos mensuales de una o más Entidades</a:t>
            </a:r>
            <a:r>
              <a:rPr lang="es-CL" sz="1200" dirty="0">
                <a:solidFill>
                  <a:schemeClr val="tx2"/>
                </a:solidFill>
                <a:latin typeface="Verdana" pitchFamily="34" charset="0"/>
                <a:ea typeface="Verdana" pitchFamily="34" charset="0"/>
                <a:cs typeface="Verdana" pitchFamily="34" charset="0"/>
              </a:rPr>
              <a:t>. Cabe señalar que, en este caso, el tiempo de suspensión temporal en el catálogo será por un período de </a:t>
            </a:r>
            <a:r>
              <a:rPr lang="es-CL" sz="1200" b="1" u="sng" dirty="0">
                <a:solidFill>
                  <a:schemeClr val="tx2"/>
                </a:solidFill>
                <a:latin typeface="Verdana" pitchFamily="34" charset="0"/>
                <a:ea typeface="Verdana" pitchFamily="34" charset="0"/>
                <a:cs typeface="Verdana" pitchFamily="34" charset="0"/>
              </a:rPr>
              <a:t>7 días corridos.</a:t>
            </a:r>
          </a:p>
          <a:p>
            <a:pPr algn="just">
              <a:defRPr/>
            </a:pPr>
            <a:endParaRPr lang="es-CL" sz="1200" dirty="0">
              <a:solidFill>
                <a:schemeClr val="tx2"/>
              </a:solidFill>
              <a:latin typeface="Verdana" pitchFamily="34" charset="0"/>
              <a:ea typeface="Verdana" pitchFamily="34" charset="0"/>
              <a:cs typeface="Verdana" pitchFamily="34" charset="0"/>
            </a:endParaRPr>
          </a:p>
          <a:p>
            <a:pPr algn="just">
              <a:defRPr/>
            </a:pPr>
            <a:r>
              <a:rPr lang="es-CL" sz="1200" dirty="0">
                <a:solidFill>
                  <a:schemeClr val="tx2"/>
                </a:solidFill>
                <a:latin typeface="Verdana" pitchFamily="34" charset="0"/>
                <a:ea typeface="Verdana" pitchFamily="34" charset="0"/>
                <a:cs typeface="Verdana" pitchFamily="34" charset="0"/>
              </a:rPr>
              <a:t>iv. </a:t>
            </a:r>
            <a:r>
              <a:rPr lang="es-CL" sz="1200" b="1" dirty="0">
                <a:solidFill>
                  <a:schemeClr val="tx2"/>
                </a:solidFill>
                <a:latin typeface="Verdana" pitchFamily="34" charset="0"/>
                <a:ea typeface="Verdana" pitchFamily="34" charset="0"/>
                <a:cs typeface="Verdana" pitchFamily="34" charset="0"/>
              </a:rPr>
              <a:t>Entre 4 y 6 reclamos mensuales de una o más Entidades</a:t>
            </a:r>
            <a:r>
              <a:rPr lang="es-CL" sz="1200" dirty="0">
                <a:solidFill>
                  <a:schemeClr val="tx2"/>
                </a:solidFill>
                <a:latin typeface="Verdana" pitchFamily="34" charset="0"/>
                <a:ea typeface="Verdana" pitchFamily="34" charset="0"/>
                <a:cs typeface="Verdana" pitchFamily="34" charset="0"/>
              </a:rPr>
              <a:t>. Cabe señalar que, en este caso, el tiempo de suspensión temporal en el catálogo será por un período de </a:t>
            </a:r>
            <a:r>
              <a:rPr lang="es-CL" sz="1200" b="1" u="sng" dirty="0">
                <a:solidFill>
                  <a:schemeClr val="tx2"/>
                </a:solidFill>
                <a:latin typeface="Verdana" pitchFamily="34" charset="0"/>
                <a:ea typeface="Verdana" pitchFamily="34" charset="0"/>
                <a:cs typeface="Verdana" pitchFamily="34" charset="0"/>
              </a:rPr>
              <a:t>15 días corridos</a:t>
            </a:r>
            <a:r>
              <a:rPr lang="es-CL" sz="1200" dirty="0">
                <a:solidFill>
                  <a:schemeClr val="tx2"/>
                </a:solidFill>
                <a:latin typeface="Verdana" pitchFamily="34" charset="0"/>
                <a:ea typeface="Verdana" pitchFamily="34" charset="0"/>
                <a:cs typeface="Verdana" pitchFamily="34" charset="0"/>
              </a:rPr>
              <a:t>.</a:t>
            </a:r>
          </a:p>
        </p:txBody>
      </p:sp>
      <p:sp>
        <p:nvSpPr>
          <p:cNvPr id="102405" name="5 CuadroTexto"/>
          <p:cNvSpPr txBox="1">
            <a:spLocks noChangeArrowheads="1"/>
          </p:cNvSpPr>
          <p:nvPr/>
        </p:nvSpPr>
        <p:spPr bwMode="auto">
          <a:xfrm>
            <a:off x="603250" y="272653"/>
            <a:ext cx="74971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chemeClr val="tx2"/>
                </a:solidFill>
                <a:latin typeface="Verdana" pitchFamily="34" charset="0"/>
                <a:ea typeface="Verdana" pitchFamily="34" charset="0"/>
                <a:cs typeface="Verdana" pitchFamily="34" charset="0"/>
              </a:rPr>
              <a:t>Sanciones </a:t>
            </a:r>
            <a:r>
              <a:rPr lang="es-ES_tradnl" sz="2000" b="1" dirty="0">
                <a:solidFill>
                  <a:schemeClr val="tx2"/>
                </a:solidFill>
                <a:latin typeface="Verdana" pitchFamily="34" charset="0"/>
                <a:ea typeface="Verdana" pitchFamily="34" charset="0"/>
                <a:cs typeface="Verdana" pitchFamily="34" charset="0"/>
              </a:rPr>
              <a:t>– </a:t>
            </a:r>
            <a:r>
              <a:rPr lang="es-ES_tradnl" sz="2000" b="1" i="1" dirty="0">
                <a:solidFill>
                  <a:srgbClr val="00B050"/>
                </a:solidFill>
                <a:latin typeface="Verdana" pitchFamily="34" charset="0"/>
                <a:ea typeface="Verdana" pitchFamily="34" charset="0"/>
                <a:cs typeface="Verdana" pitchFamily="34" charset="0"/>
              </a:rPr>
              <a:t>Suspensión Temporal del Catálogo</a:t>
            </a:r>
          </a:p>
        </p:txBody>
      </p:sp>
      <p:pic>
        <p:nvPicPr>
          <p:cNvPr id="4"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2" name="1 Rectángulo redondeado"/>
          <p:cNvSpPr/>
          <p:nvPr/>
        </p:nvSpPr>
        <p:spPr>
          <a:xfrm>
            <a:off x="789643" y="1012600"/>
            <a:ext cx="3369845" cy="418033"/>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¿Por qué se puede aplicar?</a:t>
            </a:r>
            <a:endParaRPr lang="es-CL" b="1" dirty="0"/>
          </a:p>
        </p:txBody>
      </p:sp>
    </p:spTree>
    <p:extLst>
      <p:ext uri="{BB962C8B-B14F-4D97-AF65-F5344CB8AC3E}">
        <p14:creationId xmlns:p14="http://schemas.microsoft.com/office/powerpoint/2010/main" val="12267064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341016" y="1491643"/>
            <a:ext cx="8352928" cy="2088220"/>
          </a:xfrm>
          <a:prstGeom prst="roundRect">
            <a:avLst/>
          </a:prstGeom>
          <a:solidFill>
            <a:schemeClr val="bg1"/>
          </a:solidFill>
          <a:ln>
            <a:noFill/>
          </a:ln>
        </p:spPr>
        <p:style>
          <a:lnRef idx="0">
            <a:schemeClr val="accent1"/>
          </a:lnRef>
          <a:fillRef idx="3">
            <a:schemeClr val="accent1"/>
          </a:fillRef>
          <a:effectRef idx="3">
            <a:schemeClr val="accent1"/>
          </a:effectRef>
          <a:fontRef idx="minor">
            <a:schemeClr val="lt1"/>
          </a:fontRef>
        </p:style>
        <p:txBody>
          <a:bodyPr anchor="ctr"/>
          <a:lstStyle/>
          <a:p>
            <a:pPr algn="just">
              <a:defRPr/>
            </a:pPr>
            <a:r>
              <a:rPr lang="es-CL" sz="1200" dirty="0">
                <a:solidFill>
                  <a:schemeClr val="tx2"/>
                </a:solidFill>
                <a:latin typeface="Verdana" pitchFamily="34" charset="0"/>
                <a:ea typeface="Verdana" pitchFamily="34" charset="0"/>
                <a:cs typeface="Verdana" pitchFamily="34" charset="0"/>
              </a:rPr>
              <a:t>v. </a:t>
            </a:r>
            <a:r>
              <a:rPr lang="es-CL" sz="1200" b="1" dirty="0">
                <a:solidFill>
                  <a:schemeClr val="tx2"/>
                </a:solidFill>
                <a:latin typeface="Verdana" pitchFamily="34" charset="0"/>
                <a:ea typeface="Verdana" pitchFamily="34" charset="0"/>
                <a:cs typeface="Verdana" pitchFamily="34" charset="0"/>
              </a:rPr>
              <a:t>No renovación oportuna de la Garantía de Fiel Cumplimiento de Contrato</a:t>
            </a:r>
            <a:r>
              <a:rPr lang="es-CL" sz="1200" dirty="0">
                <a:solidFill>
                  <a:schemeClr val="tx2"/>
                </a:solidFill>
                <a:latin typeface="Verdana" pitchFamily="34" charset="0"/>
                <a:ea typeface="Verdana" pitchFamily="34" charset="0"/>
                <a:cs typeface="Verdana" pitchFamily="34" charset="0"/>
              </a:rPr>
              <a:t>, en el caso de vencimiento de la garantía antes del plazo de 60 días desde culminado el convenio marco o en caso de prórroga del Convenio Marco, de acuerdo a lo establecido en el punto 9 “Monto y Duración del Contrato” de las presentes Bases. Para estos efectos, se considera renovación oportuna la entrega dentro del plazo de 5 días hábiles antes del vencimiento de la garantía, de una nueva, con las mismas características que la anterior, que la reemplace, por todo el periodo de vigencia o renovación que corresponda.</a:t>
            </a:r>
          </a:p>
          <a:p>
            <a:pPr algn="just">
              <a:defRPr/>
            </a:pPr>
            <a:endParaRPr lang="es-CL" sz="1200" dirty="0">
              <a:solidFill>
                <a:schemeClr val="tx2"/>
              </a:solidFill>
              <a:latin typeface="Verdana" pitchFamily="34" charset="0"/>
              <a:ea typeface="Verdana" pitchFamily="34" charset="0"/>
              <a:cs typeface="Verdana" pitchFamily="34" charset="0"/>
            </a:endParaRPr>
          </a:p>
          <a:p>
            <a:pPr algn="just">
              <a:defRPr/>
            </a:pPr>
            <a:r>
              <a:rPr lang="es-CL" sz="1200" dirty="0">
                <a:solidFill>
                  <a:schemeClr val="tx2"/>
                </a:solidFill>
                <a:latin typeface="Verdana" pitchFamily="34" charset="0"/>
                <a:ea typeface="Verdana" pitchFamily="34" charset="0"/>
                <a:cs typeface="Verdana" pitchFamily="34" charset="0"/>
              </a:rPr>
              <a:t>En los casos i y v, la suspensión temporal se extenderá </a:t>
            </a:r>
            <a:r>
              <a:rPr lang="es-CL" sz="1200" b="1" dirty="0">
                <a:solidFill>
                  <a:schemeClr val="tx2"/>
                </a:solidFill>
                <a:latin typeface="Verdana" pitchFamily="34" charset="0"/>
                <a:ea typeface="Verdana" pitchFamily="34" charset="0"/>
                <a:cs typeface="Verdana" pitchFamily="34" charset="0"/>
              </a:rPr>
              <a:t>hasta que se subsane la situación que da origen a la aplicación de la sanción.</a:t>
            </a:r>
          </a:p>
        </p:txBody>
      </p:sp>
      <p:sp>
        <p:nvSpPr>
          <p:cNvPr id="103429" name="5 CuadroTexto"/>
          <p:cNvSpPr txBox="1">
            <a:spLocks noChangeArrowheads="1"/>
          </p:cNvSpPr>
          <p:nvPr/>
        </p:nvSpPr>
        <p:spPr bwMode="auto">
          <a:xfrm>
            <a:off x="603250" y="272653"/>
            <a:ext cx="713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chemeClr val="tx2"/>
                </a:solidFill>
                <a:latin typeface="Verdana" pitchFamily="34" charset="0"/>
                <a:ea typeface="Verdana" pitchFamily="34" charset="0"/>
                <a:cs typeface="Verdana" pitchFamily="34" charset="0"/>
              </a:rPr>
              <a:t>Sanciones </a:t>
            </a:r>
            <a:r>
              <a:rPr lang="es-ES_tradnl" sz="2000" b="1" dirty="0">
                <a:solidFill>
                  <a:schemeClr val="tx2"/>
                </a:solidFill>
                <a:latin typeface="Verdana" pitchFamily="34" charset="0"/>
                <a:ea typeface="Verdana" pitchFamily="34" charset="0"/>
                <a:cs typeface="Verdana" pitchFamily="34" charset="0"/>
              </a:rPr>
              <a:t>– </a:t>
            </a:r>
            <a:r>
              <a:rPr lang="es-ES_tradnl" sz="2000" b="1" i="1" dirty="0">
                <a:solidFill>
                  <a:srgbClr val="00B050"/>
                </a:solidFill>
                <a:latin typeface="Verdana" pitchFamily="34" charset="0"/>
                <a:ea typeface="Verdana" pitchFamily="34" charset="0"/>
                <a:cs typeface="Verdana" pitchFamily="34" charset="0"/>
              </a:rPr>
              <a:t>Suspensión Temporal del Catálogo</a:t>
            </a:r>
          </a:p>
        </p:txBody>
      </p:sp>
      <p:pic>
        <p:nvPicPr>
          <p:cNvPr id="4"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6" name="5 Rectángulo redondeado"/>
          <p:cNvSpPr/>
          <p:nvPr/>
        </p:nvSpPr>
        <p:spPr>
          <a:xfrm>
            <a:off x="768160" y="1057081"/>
            <a:ext cx="3369845" cy="418033"/>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¿Por qué se puede aplicar?</a:t>
            </a:r>
            <a:endParaRPr lang="es-CL" b="1" dirty="0"/>
          </a:p>
        </p:txBody>
      </p:sp>
    </p:spTree>
    <p:extLst>
      <p:ext uri="{BB962C8B-B14F-4D97-AF65-F5344CB8AC3E}">
        <p14:creationId xmlns:p14="http://schemas.microsoft.com/office/powerpoint/2010/main" val="327696585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317587" y="1783883"/>
            <a:ext cx="8376389" cy="2444052"/>
          </a:xfrm>
          <a:prstGeom prst="roundRect">
            <a:avLst/>
          </a:prstGeom>
          <a:noFill/>
          <a:ln>
            <a:solidFill>
              <a:schemeClr val="tx2"/>
            </a:solidFill>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anchor="ctr"/>
          <a:lstStyle/>
          <a:p>
            <a:pPr marL="361950" indent="-361950" algn="just">
              <a:defRPr/>
            </a:pPr>
            <a:r>
              <a:rPr lang="es-CL" sz="1200" dirty="0">
                <a:solidFill>
                  <a:schemeClr val="tx2"/>
                </a:solidFill>
                <a:latin typeface="Verdana" pitchFamily="34" charset="0"/>
                <a:ea typeface="Verdana" pitchFamily="34" charset="0"/>
                <a:cs typeface="Verdana" pitchFamily="34" charset="0"/>
              </a:rPr>
              <a:t>i. </a:t>
            </a:r>
            <a:r>
              <a:rPr lang="es-CL" sz="1200" b="1" dirty="0">
                <a:solidFill>
                  <a:schemeClr val="tx2"/>
                </a:solidFill>
                <a:latin typeface="Verdana" pitchFamily="34" charset="0"/>
                <a:ea typeface="Verdana" pitchFamily="34" charset="0"/>
                <a:cs typeface="Verdana" pitchFamily="34" charset="0"/>
              </a:rPr>
              <a:t>No pago de multas dentro del plazo establecido</a:t>
            </a:r>
            <a:r>
              <a:rPr lang="es-CL" sz="1200" dirty="0">
                <a:solidFill>
                  <a:schemeClr val="tx2"/>
                </a:solidFill>
                <a:latin typeface="Verdana" pitchFamily="34" charset="0"/>
                <a:ea typeface="Verdana" pitchFamily="34" charset="0"/>
                <a:cs typeface="Verdana" pitchFamily="34" charset="0"/>
              </a:rPr>
              <a:t>, a requerimiento fundado de las Entidades.</a:t>
            </a:r>
          </a:p>
          <a:p>
            <a:pPr marL="361950" indent="-361950" algn="just">
              <a:defRPr/>
            </a:pPr>
            <a:endParaRPr lang="es-CL" sz="1200" dirty="0">
              <a:solidFill>
                <a:schemeClr val="tx2"/>
              </a:solidFill>
              <a:latin typeface="Verdana" pitchFamily="34" charset="0"/>
              <a:ea typeface="Verdana" pitchFamily="34" charset="0"/>
              <a:cs typeface="Verdana" pitchFamily="34" charset="0"/>
            </a:endParaRPr>
          </a:p>
          <a:p>
            <a:pPr marL="361950" indent="-361950" algn="just">
              <a:buFontTx/>
              <a:buAutoNum type="romanLcPeriod" startAt="2"/>
              <a:defRPr/>
            </a:pPr>
            <a:r>
              <a:rPr lang="es-CL" sz="1200" b="1" dirty="0">
                <a:solidFill>
                  <a:schemeClr val="tx2"/>
                </a:solidFill>
                <a:latin typeface="Verdana" pitchFamily="34" charset="0"/>
                <a:ea typeface="Verdana" pitchFamily="34" charset="0"/>
                <a:cs typeface="Verdana" pitchFamily="34" charset="0"/>
              </a:rPr>
              <a:t>Más de 6 reclamos mensuales </a:t>
            </a:r>
            <a:r>
              <a:rPr lang="es-CL" sz="1200" dirty="0">
                <a:solidFill>
                  <a:schemeClr val="tx2"/>
                </a:solidFill>
                <a:latin typeface="Verdana" pitchFamily="34" charset="0"/>
                <a:ea typeface="Verdana" pitchFamily="34" charset="0"/>
                <a:cs typeface="Verdana" pitchFamily="34" charset="0"/>
              </a:rPr>
              <a:t>de una o más Entidades.</a:t>
            </a:r>
          </a:p>
          <a:p>
            <a:pPr marL="361950" indent="-361950" algn="just">
              <a:defRPr/>
            </a:pPr>
            <a:endParaRPr lang="es-CL" sz="1200" dirty="0">
              <a:solidFill>
                <a:schemeClr val="tx2"/>
              </a:solidFill>
              <a:latin typeface="Verdana" pitchFamily="34" charset="0"/>
              <a:ea typeface="Verdana" pitchFamily="34" charset="0"/>
              <a:cs typeface="Verdana" pitchFamily="34" charset="0"/>
            </a:endParaRPr>
          </a:p>
          <a:p>
            <a:pPr marL="361950" indent="-361950" algn="just">
              <a:buFontTx/>
              <a:buAutoNum type="romanLcPeriod" startAt="3"/>
              <a:defRPr/>
            </a:pPr>
            <a:r>
              <a:rPr lang="es-CL" sz="1200" b="1" dirty="0">
                <a:solidFill>
                  <a:schemeClr val="tx2"/>
                </a:solidFill>
                <a:latin typeface="Verdana" pitchFamily="34" charset="0"/>
                <a:ea typeface="Verdana" pitchFamily="34" charset="0"/>
                <a:cs typeface="Verdana" pitchFamily="34" charset="0"/>
              </a:rPr>
              <a:t>Aplicación reiterada de algunas de las sanciones establecidas en este contrato</a:t>
            </a:r>
            <a:r>
              <a:rPr lang="es-CL" sz="1200" dirty="0">
                <a:solidFill>
                  <a:schemeClr val="tx2"/>
                </a:solidFill>
                <a:latin typeface="Verdana" pitchFamily="34" charset="0"/>
                <a:ea typeface="Verdana" pitchFamily="34" charset="0"/>
                <a:cs typeface="Verdana" pitchFamily="34" charset="0"/>
              </a:rPr>
              <a:t>, a requerimiento fundado de una o más Entidades.</a:t>
            </a:r>
          </a:p>
          <a:p>
            <a:pPr marL="361950" indent="-361950" algn="just">
              <a:defRPr/>
            </a:pPr>
            <a:endParaRPr lang="es-CL" sz="1200" dirty="0">
              <a:solidFill>
                <a:schemeClr val="tx2"/>
              </a:solidFill>
              <a:latin typeface="Verdana" pitchFamily="34" charset="0"/>
              <a:ea typeface="Verdana" pitchFamily="34" charset="0"/>
              <a:cs typeface="Verdana" pitchFamily="34" charset="0"/>
            </a:endParaRPr>
          </a:p>
          <a:p>
            <a:pPr marL="361950" indent="-361950" algn="just">
              <a:defRPr/>
            </a:pPr>
            <a:r>
              <a:rPr lang="es-CL" sz="1200" dirty="0">
                <a:solidFill>
                  <a:schemeClr val="tx2"/>
                </a:solidFill>
                <a:latin typeface="Verdana" pitchFamily="34" charset="0"/>
                <a:ea typeface="Verdana" pitchFamily="34" charset="0"/>
                <a:cs typeface="Verdana" pitchFamily="34" charset="0"/>
              </a:rPr>
              <a:t>iv. </a:t>
            </a:r>
            <a:r>
              <a:rPr lang="es-CL" sz="1200" b="1" dirty="0">
                <a:solidFill>
                  <a:schemeClr val="tx2"/>
                </a:solidFill>
                <a:latin typeface="Verdana" pitchFamily="34" charset="0"/>
                <a:ea typeface="Verdana" pitchFamily="34" charset="0"/>
                <a:cs typeface="Verdana" pitchFamily="34" charset="0"/>
              </a:rPr>
              <a:t>Incumplimiento de las exigencias técnicas de los ítems ofertados</a:t>
            </a:r>
            <a:r>
              <a:rPr lang="es-CL" sz="1200" dirty="0">
                <a:solidFill>
                  <a:schemeClr val="tx2"/>
                </a:solidFill>
                <a:latin typeface="Verdana" pitchFamily="34" charset="0"/>
                <a:ea typeface="Verdana" pitchFamily="34" charset="0"/>
                <a:cs typeface="Verdana" pitchFamily="34" charset="0"/>
              </a:rPr>
              <a:t> en Convenio Marco, a requerimiento fundado de las Entidades.</a:t>
            </a:r>
          </a:p>
          <a:p>
            <a:pPr marL="361950" indent="-361950" algn="just">
              <a:defRPr/>
            </a:pPr>
            <a:endParaRPr lang="es-CL" sz="1200" dirty="0">
              <a:solidFill>
                <a:schemeClr val="tx2"/>
              </a:solidFill>
              <a:latin typeface="Verdana" pitchFamily="34" charset="0"/>
              <a:ea typeface="Verdana" pitchFamily="34" charset="0"/>
              <a:cs typeface="Verdana" pitchFamily="34" charset="0"/>
            </a:endParaRPr>
          </a:p>
          <a:p>
            <a:pPr marL="361950" indent="-361950" algn="just">
              <a:defRPr/>
            </a:pPr>
            <a:r>
              <a:rPr lang="es-CL" sz="1200" dirty="0">
                <a:solidFill>
                  <a:schemeClr val="tx2"/>
                </a:solidFill>
                <a:latin typeface="Verdana" pitchFamily="34" charset="0"/>
                <a:ea typeface="Verdana" pitchFamily="34" charset="0"/>
                <a:cs typeface="Verdana" pitchFamily="34" charset="0"/>
              </a:rPr>
              <a:t>v. </a:t>
            </a:r>
            <a:r>
              <a:rPr lang="es-CL" sz="1200" b="1" dirty="0" smtClean="0">
                <a:solidFill>
                  <a:schemeClr val="tx2"/>
                </a:solidFill>
                <a:latin typeface="Verdana" pitchFamily="34" charset="0"/>
                <a:ea typeface="Verdana" pitchFamily="34" charset="0"/>
                <a:cs typeface="Verdana" pitchFamily="34" charset="0"/>
              </a:rPr>
              <a:t>Incumplimiento </a:t>
            </a:r>
            <a:r>
              <a:rPr lang="es-CL" sz="1200" b="1" dirty="0">
                <a:solidFill>
                  <a:schemeClr val="tx2"/>
                </a:solidFill>
                <a:latin typeface="Verdana" pitchFamily="34" charset="0"/>
                <a:ea typeface="Verdana" pitchFamily="34" charset="0"/>
                <a:cs typeface="Verdana" pitchFamily="34" charset="0"/>
              </a:rPr>
              <a:t>de las obligaciones impuestas </a:t>
            </a:r>
            <a:r>
              <a:rPr lang="es-CL" sz="1200" dirty="0">
                <a:solidFill>
                  <a:schemeClr val="tx2"/>
                </a:solidFill>
                <a:latin typeface="Verdana" pitchFamily="34" charset="0"/>
                <a:ea typeface="Verdana" pitchFamily="34" charset="0"/>
                <a:cs typeface="Verdana" pitchFamily="34" charset="0"/>
              </a:rPr>
              <a:t>por las presentes Bases, a requerimiento fundado de las Entidades o a iniciativa de la DCCP por esta misma causa</a:t>
            </a:r>
            <a:r>
              <a:rPr lang="es-CL" sz="1200" dirty="0" smtClean="0">
                <a:solidFill>
                  <a:schemeClr val="tx2"/>
                </a:solidFill>
                <a:latin typeface="Verdana" pitchFamily="34" charset="0"/>
                <a:ea typeface="Verdana" pitchFamily="34" charset="0"/>
                <a:cs typeface="Verdana" pitchFamily="34" charset="0"/>
              </a:rPr>
              <a:t>.</a:t>
            </a:r>
            <a:endParaRPr lang="es-CL" sz="1200" dirty="0">
              <a:solidFill>
                <a:schemeClr val="tx2"/>
              </a:solidFill>
              <a:latin typeface="Verdana" pitchFamily="34" charset="0"/>
              <a:ea typeface="Verdana" pitchFamily="34" charset="0"/>
              <a:cs typeface="Verdana" pitchFamily="34" charset="0"/>
            </a:endParaRPr>
          </a:p>
        </p:txBody>
      </p:sp>
      <p:sp>
        <p:nvSpPr>
          <p:cNvPr id="104453" name="5 CuadroTexto"/>
          <p:cNvSpPr txBox="1">
            <a:spLocks noChangeArrowheads="1"/>
          </p:cNvSpPr>
          <p:nvPr/>
        </p:nvSpPr>
        <p:spPr bwMode="auto">
          <a:xfrm>
            <a:off x="603251" y="272675"/>
            <a:ext cx="80906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chemeClr val="tx2"/>
                </a:solidFill>
                <a:latin typeface="Verdana" pitchFamily="34" charset="0"/>
                <a:ea typeface="Verdana" pitchFamily="34" charset="0"/>
                <a:cs typeface="Verdana" pitchFamily="34" charset="0"/>
              </a:rPr>
              <a:t>Sanciones - </a:t>
            </a:r>
            <a:r>
              <a:rPr lang="es-ES_tradnl" sz="2000" b="1" i="1" dirty="0">
                <a:solidFill>
                  <a:srgbClr val="00B050"/>
                </a:solidFill>
                <a:latin typeface="Verdana" pitchFamily="34" charset="0"/>
                <a:ea typeface="Verdana" pitchFamily="34" charset="0"/>
                <a:cs typeface="Verdana" pitchFamily="34" charset="0"/>
              </a:rPr>
              <a:t>Cobro de Garantía por Fiel Cumplimiento de Contrato</a:t>
            </a:r>
          </a:p>
        </p:txBody>
      </p:sp>
      <p:pic>
        <p:nvPicPr>
          <p:cNvPr id="4"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6" name="5 Rectángulo redondeado"/>
          <p:cNvSpPr/>
          <p:nvPr/>
        </p:nvSpPr>
        <p:spPr>
          <a:xfrm>
            <a:off x="777009" y="1365849"/>
            <a:ext cx="3369845" cy="418033"/>
          </a:xfrm>
          <a:prstGeom prst="round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CL" b="1" dirty="0" smtClean="0"/>
              <a:t>¿Por qué se puede aplicar?</a:t>
            </a:r>
            <a:endParaRPr lang="es-CL" b="1" dirty="0"/>
          </a:p>
        </p:txBody>
      </p:sp>
    </p:spTree>
    <p:extLst>
      <p:ext uri="{BB962C8B-B14F-4D97-AF65-F5344CB8AC3E}">
        <p14:creationId xmlns:p14="http://schemas.microsoft.com/office/powerpoint/2010/main" val="407068561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603252" y="1005576"/>
            <a:ext cx="8090692" cy="756084"/>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CL" sz="1200" dirty="0">
                <a:solidFill>
                  <a:schemeClr val="bg1"/>
                </a:solidFill>
                <a:latin typeface="Verdana" pitchFamily="34" charset="0"/>
                <a:ea typeface="Verdana" pitchFamily="34" charset="0"/>
                <a:cs typeface="Verdana" pitchFamily="34" charset="0"/>
              </a:rPr>
              <a:t>En el caso de la Suspensión temporal en el Catálogo y el cobro de la boleta de garantía, </a:t>
            </a:r>
            <a:r>
              <a:rPr lang="es-CL" sz="1200" b="1" u="sng" dirty="0">
                <a:solidFill>
                  <a:srgbClr val="FFFF00"/>
                </a:solidFill>
                <a:latin typeface="Verdana" pitchFamily="34" charset="0"/>
                <a:ea typeface="Verdana" pitchFamily="34" charset="0"/>
                <a:cs typeface="Verdana" pitchFamily="34" charset="0"/>
              </a:rPr>
              <a:t>aplicará la sanción la DCCP</a:t>
            </a:r>
            <a:r>
              <a:rPr lang="es-CL" sz="1200" dirty="0">
                <a:solidFill>
                  <a:schemeClr val="bg1"/>
                </a:solidFill>
                <a:latin typeface="Verdana" pitchFamily="34" charset="0"/>
                <a:ea typeface="Verdana" pitchFamily="34" charset="0"/>
                <a:cs typeface="Verdana" pitchFamily="34" charset="0"/>
              </a:rPr>
              <a:t>, por Resolución Fundada y </a:t>
            </a:r>
            <a:r>
              <a:rPr lang="es-CL" sz="1200" b="1" u="sng" dirty="0">
                <a:solidFill>
                  <a:srgbClr val="FFFF00"/>
                </a:solidFill>
                <a:latin typeface="Verdana" pitchFamily="34" charset="0"/>
                <a:ea typeface="Verdana" pitchFamily="34" charset="0"/>
                <a:cs typeface="Verdana" pitchFamily="34" charset="0"/>
              </a:rPr>
              <a:t>a requerimiento expreso y formal de la entidad compradora</a:t>
            </a:r>
            <a:r>
              <a:rPr lang="es-CL" sz="1200" dirty="0">
                <a:solidFill>
                  <a:schemeClr val="bg1"/>
                </a:solidFill>
                <a:latin typeface="Verdana" pitchFamily="34" charset="0"/>
                <a:ea typeface="Verdana" pitchFamily="34" charset="0"/>
                <a:cs typeface="Verdana" pitchFamily="34" charset="0"/>
              </a:rPr>
              <a:t>.</a:t>
            </a:r>
          </a:p>
        </p:txBody>
      </p:sp>
      <p:sp>
        <p:nvSpPr>
          <p:cNvPr id="12" name="11 Rectángulo redondeado"/>
          <p:cNvSpPr/>
          <p:nvPr/>
        </p:nvSpPr>
        <p:spPr>
          <a:xfrm>
            <a:off x="899592" y="1923678"/>
            <a:ext cx="7133621" cy="2322258"/>
          </a:xfrm>
          <a:prstGeom prst="roundRect">
            <a:avLst/>
          </a:prstGeom>
          <a:solidFill>
            <a:schemeClr val="bg1"/>
          </a:solidFill>
          <a:ln>
            <a:solidFill>
              <a:schemeClr val="tx2"/>
            </a:solidFill>
          </a:ln>
        </p:spPr>
        <p:style>
          <a:lnRef idx="0">
            <a:schemeClr val="accent1"/>
          </a:lnRef>
          <a:fillRef idx="3">
            <a:schemeClr val="accent1"/>
          </a:fillRef>
          <a:effectRef idx="3">
            <a:schemeClr val="accent1"/>
          </a:effectRef>
          <a:fontRef idx="minor">
            <a:schemeClr val="lt1"/>
          </a:fontRef>
        </p:style>
        <p:txBody>
          <a:bodyPr anchor="ctr"/>
          <a:lstStyle/>
          <a:p>
            <a:pPr algn="just">
              <a:defRPr/>
            </a:pPr>
            <a:r>
              <a:rPr lang="es-CL" sz="1200" b="1" dirty="0" smtClean="0">
                <a:solidFill>
                  <a:schemeClr val="tx2"/>
                </a:solidFill>
                <a:latin typeface="Verdana" pitchFamily="34" charset="0"/>
                <a:ea typeface="Verdana" pitchFamily="34" charset="0"/>
                <a:cs typeface="Verdana" pitchFamily="34" charset="0"/>
              </a:rPr>
              <a:t>Procedimiento:</a:t>
            </a:r>
          </a:p>
          <a:p>
            <a:pPr algn="just">
              <a:defRPr/>
            </a:pPr>
            <a:endParaRPr lang="es-CL" sz="1200" dirty="0" smtClean="0">
              <a:solidFill>
                <a:schemeClr val="tx2"/>
              </a:solidFill>
              <a:latin typeface="Verdana" pitchFamily="34" charset="0"/>
              <a:ea typeface="Verdana" pitchFamily="34" charset="0"/>
              <a:cs typeface="Verdana" pitchFamily="34" charset="0"/>
            </a:endParaRPr>
          </a:p>
          <a:p>
            <a:pPr algn="just">
              <a:defRPr/>
            </a:pPr>
            <a:r>
              <a:rPr lang="es-CL" sz="1200" dirty="0" smtClean="0">
                <a:solidFill>
                  <a:schemeClr val="tx2"/>
                </a:solidFill>
                <a:latin typeface="Verdana" pitchFamily="34" charset="0"/>
                <a:ea typeface="Verdana" pitchFamily="34" charset="0"/>
                <a:cs typeface="Verdana" pitchFamily="34" charset="0"/>
              </a:rPr>
              <a:t>La </a:t>
            </a:r>
            <a:r>
              <a:rPr lang="es-CL" sz="1200" dirty="0">
                <a:solidFill>
                  <a:schemeClr val="tx2"/>
                </a:solidFill>
                <a:latin typeface="Verdana" pitchFamily="34" charset="0"/>
                <a:ea typeface="Verdana" pitchFamily="34" charset="0"/>
                <a:cs typeface="Verdana" pitchFamily="34" charset="0"/>
              </a:rPr>
              <a:t>Entidad afectada deberá remitir a la DCCP </a:t>
            </a:r>
            <a:r>
              <a:rPr lang="es-CL" sz="1200" b="1" dirty="0">
                <a:solidFill>
                  <a:schemeClr val="tx2"/>
                </a:solidFill>
                <a:latin typeface="Verdana" pitchFamily="34" charset="0"/>
                <a:ea typeface="Verdana" pitchFamily="34" charset="0"/>
                <a:cs typeface="Verdana" pitchFamily="34" charset="0"/>
              </a:rPr>
              <a:t>un oficio</a:t>
            </a:r>
            <a:r>
              <a:rPr lang="es-CL" sz="1200" dirty="0">
                <a:solidFill>
                  <a:schemeClr val="tx2"/>
                </a:solidFill>
                <a:latin typeface="Verdana" pitchFamily="34" charset="0"/>
                <a:ea typeface="Verdana" pitchFamily="34" charset="0"/>
                <a:cs typeface="Verdana" pitchFamily="34" charset="0"/>
              </a:rPr>
              <a:t>, donde conste lo siguiente: </a:t>
            </a:r>
          </a:p>
          <a:p>
            <a:pPr algn="just">
              <a:defRPr/>
            </a:pPr>
            <a:endParaRPr lang="es-CL" sz="1200" dirty="0">
              <a:solidFill>
                <a:schemeClr val="tx2"/>
              </a:solidFill>
              <a:latin typeface="Verdana" pitchFamily="34" charset="0"/>
              <a:ea typeface="Verdana" pitchFamily="34" charset="0"/>
              <a:cs typeface="Verdana" pitchFamily="34" charset="0"/>
            </a:endParaRPr>
          </a:p>
          <a:p>
            <a:pPr marL="285750" indent="-285750" algn="just">
              <a:buFont typeface="Arial" pitchFamily="34" charset="0"/>
              <a:buChar char="•"/>
              <a:defRPr/>
            </a:pPr>
            <a:r>
              <a:rPr lang="es-CL" sz="1200" dirty="0">
                <a:solidFill>
                  <a:schemeClr val="tx2"/>
                </a:solidFill>
                <a:latin typeface="Verdana" pitchFamily="34" charset="0"/>
                <a:ea typeface="Verdana" pitchFamily="34" charset="0"/>
                <a:cs typeface="Verdana" pitchFamily="34" charset="0"/>
              </a:rPr>
              <a:t>El número de la Orden de Compra.</a:t>
            </a:r>
          </a:p>
          <a:p>
            <a:pPr marL="285750" indent="-285750" algn="just">
              <a:buFont typeface="Arial" pitchFamily="34" charset="0"/>
              <a:buChar char="•"/>
              <a:defRPr/>
            </a:pPr>
            <a:r>
              <a:rPr lang="es-CL" sz="1200" dirty="0">
                <a:solidFill>
                  <a:schemeClr val="tx2"/>
                </a:solidFill>
                <a:latin typeface="Verdana" pitchFamily="34" charset="0"/>
                <a:ea typeface="Verdana" pitchFamily="34" charset="0"/>
                <a:cs typeface="Verdana" pitchFamily="34" charset="0"/>
              </a:rPr>
              <a:t>La fecha de emisión de la Orden de Compra</a:t>
            </a:r>
          </a:p>
          <a:p>
            <a:pPr marL="285750" indent="-285750" algn="just">
              <a:buFont typeface="Arial" pitchFamily="34" charset="0"/>
              <a:buChar char="•"/>
              <a:defRPr/>
            </a:pPr>
            <a:r>
              <a:rPr lang="es-CL" sz="1200" dirty="0">
                <a:solidFill>
                  <a:schemeClr val="tx2"/>
                </a:solidFill>
                <a:latin typeface="Verdana" pitchFamily="34" charset="0"/>
                <a:ea typeface="Verdana" pitchFamily="34" charset="0"/>
                <a:cs typeface="Verdana" pitchFamily="34" charset="0"/>
              </a:rPr>
              <a:t>Las razones que fundamentan la solicitud de aplicación de la sanción requerida </a:t>
            </a:r>
          </a:p>
          <a:p>
            <a:pPr marL="285750" indent="-285750" algn="just">
              <a:buFont typeface="Arial" pitchFamily="34" charset="0"/>
              <a:buChar char="•"/>
              <a:defRPr/>
            </a:pPr>
            <a:r>
              <a:rPr lang="es-CL" sz="1200" dirty="0">
                <a:solidFill>
                  <a:schemeClr val="tx2"/>
                </a:solidFill>
                <a:latin typeface="Verdana" pitchFamily="34" charset="0"/>
                <a:ea typeface="Verdana" pitchFamily="34" charset="0"/>
                <a:cs typeface="Verdana" pitchFamily="34" charset="0"/>
              </a:rPr>
              <a:t>La explicación del proveedor, si la hubiere. </a:t>
            </a:r>
          </a:p>
          <a:p>
            <a:pPr marL="285750" indent="-285750" algn="just">
              <a:buFont typeface="Arial" pitchFamily="34" charset="0"/>
              <a:buChar char="•"/>
              <a:defRPr/>
            </a:pPr>
            <a:r>
              <a:rPr lang="es-CL" sz="1200" dirty="0">
                <a:solidFill>
                  <a:schemeClr val="tx2"/>
                </a:solidFill>
                <a:latin typeface="Verdana" pitchFamily="34" charset="0"/>
                <a:ea typeface="Verdana" pitchFamily="34" charset="0"/>
                <a:cs typeface="Verdana" pitchFamily="34" charset="0"/>
              </a:rPr>
              <a:t>Una copia de la Orden de Compra y, </a:t>
            </a:r>
          </a:p>
          <a:p>
            <a:pPr marL="285750" indent="-285750" algn="just">
              <a:buFont typeface="Arial" pitchFamily="34" charset="0"/>
              <a:buChar char="•"/>
              <a:defRPr/>
            </a:pPr>
            <a:r>
              <a:rPr lang="es-CL" sz="1200" dirty="0">
                <a:solidFill>
                  <a:schemeClr val="tx2"/>
                </a:solidFill>
                <a:latin typeface="Verdana" pitchFamily="34" charset="0"/>
                <a:ea typeface="Verdana" pitchFamily="34" charset="0"/>
                <a:cs typeface="Verdana" pitchFamily="34" charset="0"/>
              </a:rPr>
              <a:t>La solicitud expresa a la DCCP de la aplicación de alguna de las sanciones establecidas en el presente convenio. </a:t>
            </a:r>
          </a:p>
        </p:txBody>
      </p:sp>
      <p:sp>
        <p:nvSpPr>
          <p:cNvPr id="105480" name="6 CuadroTexto"/>
          <p:cNvSpPr txBox="1">
            <a:spLocks noChangeArrowheads="1"/>
          </p:cNvSpPr>
          <p:nvPr/>
        </p:nvSpPr>
        <p:spPr bwMode="auto">
          <a:xfrm>
            <a:off x="603283" y="272653"/>
            <a:ext cx="72818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chemeClr val="tx2"/>
                </a:solidFill>
                <a:latin typeface="Verdana" pitchFamily="34" charset="0"/>
                <a:ea typeface="Verdana" pitchFamily="34" charset="0"/>
                <a:cs typeface="Verdana" pitchFamily="34" charset="0"/>
              </a:rPr>
              <a:t>Sanciones </a:t>
            </a:r>
            <a:r>
              <a:rPr lang="es-ES_tradnl" sz="2000" b="1" dirty="0">
                <a:solidFill>
                  <a:schemeClr val="tx2"/>
                </a:solidFill>
                <a:latin typeface="Verdana" pitchFamily="34" charset="0"/>
                <a:ea typeface="Verdana" pitchFamily="34" charset="0"/>
                <a:cs typeface="Verdana" pitchFamily="34" charset="0"/>
              </a:rPr>
              <a:t>– </a:t>
            </a:r>
            <a:r>
              <a:rPr lang="es-ES_tradnl" sz="2000" b="1" i="1" dirty="0">
                <a:solidFill>
                  <a:srgbClr val="00B050"/>
                </a:solidFill>
                <a:latin typeface="Verdana" pitchFamily="34" charset="0"/>
                <a:ea typeface="Verdana" pitchFamily="34" charset="0"/>
                <a:cs typeface="Verdana" pitchFamily="34" charset="0"/>
              </a:rPr>
              <a:t>¿Quién aplica las sanciones?</a:t>
            </a:r>
          </a:p>
        </p:txBody>
      </p:sp>
      <p:pic>
        <p:nvPicPr>
          <p:cNvPr id="5"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Tree>
    <p:extLst>
      <p:ext uri="{BB962C8B-B14F-4D97-AF65-F5344CB8AC3E}">
        <p14:creationId xmlns:p14="http://schemas.microsoft.com/office/powerpoint/2010/main" val="491078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317587" y="1563655"/>
            <a:ext cx="8376389" cy="2376248"/>
          </a:xfrm>
          <a:prstGeom prst="roundRect">
            <a:avLst/>
          </a:prstGeom>
          <a:noFill/>
          <a:ln>
            <a:solidFill>
              <a:schemeClr val="tx2"/>
            </a:solidFill>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anchor="ctr"/>
          <a:lstStyle/>
          <a:p>
            <a:pPr algn="just">
              <a:defRPr/>
            </a:pPr>
            <a:r>
              <a:rPr lang="es-CL" sz="1200" dirty="0" smtClean="0">
                <a:solidFill>
                  <a:schemeClr val="tx2"/>
                </a:solidFill>
                <a:latin typeface="Verdana" pitchFamily="34" charset="0"/>
                <a:ea typeface="Verdana" pitchFamily="34" charset="0"/>
                <a:cs typeface="Verdana" pitchFamily="34" charset="0"/>
              </a:rPr>
              <a:t>El </a:t>
            </a:r>
            <a:r>
              <a:rPr lang="es-CL" sz="1200" dirty="0">
                <a:solidFill>
                  <a:schemeClr val="tx2"/>
                </a:solidFill>
                <a:latin typeface="Verdana" pitchFamily="34" charset="0"/>
                <a:ea typeface="Verdana" pitchFamily="34" charset="0"/>
                <a:cs typeface="Verdana" pitchFamily="34" charset="0"/>
              </a:rPr>
              <a:t>Convenio Marco podrá terminarse anticipadamente por la DCCP, sin derecho a indemnización alguna para el Adjudicatario, si concurre alguna de las siguientes causales:</a:t>
            </a:r>
          </a:p>
          <a:p>
            <a:pPr marL="361950" indent="-361950" algn="just">
              <a:defRPr/>
            </a:pPr>
            <a:endParaRPr lang="es-CL" sz="1200" dirty="0">
              <a:solidFill>
                <a:schemeClr val="tx2"/>
              </a:solidFill>
              <a:latin typeface="Verdana" pitchFamily="34" charset="0"/>
              <a:ea typeface="Verdana" pitchFamily="34" charset="0"/>
              <a:cs typeface="Verdana" pitchFamily="34" charset="0"/>
            </a:endParaRPr>
          </a:p>
          <a:p>
            <a:pPr marL="177800" indent="-177800" algn="just">
              <a:defRPr/>
            </a:pPr>
            <a:r>
              <a:rPr lang="es-CL" sz="1200" dirty="0" smtClean="0">
                <a:solidFill>
                  <a:schemeClr val="tx2"/>
                </a:solidFill>
                <a:latin typeface="Verdana" pitchFamily="34" charset="0"/>
                <a:ea typeface="Verdana" pitchFamily="34" charset="0"/>
                <a:cs typeface="Verdana" pitchFamily="34" charset="0"/>
              </a:rPr>
              <a:t>i.   Resciliación </a:t>
            </a:r>
            <a:r>
              <a:rPr lang="es-CL" sz="1200" dirty="0">
                <a:solidFill>
                  <a:schemeClr val="tx2"/>
                </a:solidFill>
                <a:latin typeface="Verdana" pitchFamily="34" charset="0"/>
                <a:ea typeface="Verdana" pitchFamily="34" charset="0"/>
                <a:cs typeface="Verdana" pitchFamily="34" charset="0"/>
              </a:rPr>
              <a:t>o mutuo acuerdo de las partes.</a:t>
            </a:r>
          </a:p>
          <a:p>
            <a:pPr marL="177800" indent="-177800" algn="just">
              <a:defRPr/>
            </a:pPr>
            <a:endParaRPr lang="es-CL" sz="1200" dirty="0">
              <a:solidFill>
                <a:schemeClr val="tx2"/>
              </a:solidFill>
              <a:latin typeface="Verdana" pitchFamily="34" charset="0"/>
              <a:ea typeface="Verdana" pitchFamily="34" charset="0"/>
              <a:cs typeface="Verdana" pitchFamily="34" charset="0"/>
            </a:endParaRPr>
          </a:p>
          <a:p>
            <a:pPr marL="177800" indent="-177800" algn="just">
              <a:defRPr/>
            </a:pPr>
            <a:r>
              <a:rPr lang="es-CL" sz="1200" dirty="0" smtClean="0">
                <a:solidFill>
                  <a:schemeClr val="tx2"/>
                </a:solidFill>
                <a:latin typeface="Verdana" pitchFamily="34" charset="0"/>
                <a:ea typeface="Verdana" pitchFamily="34" charset="0"/>
                <a:cs typeface="Verdana" pitchFamily="34" charset="0"/>
              </a:rPr>
              <a:t>ii. Incumplimiento </a:t>
            </a:r>
            <a:r>
              <a:rPr lang="es-CL" sz="1200" dirty="0">
                <a:solidFill>
                  <a:schemeClr val="tx2"/>
                </a:solidFill>
                <a:latin typeface="Verdana" pitchFamily="34" charset="0"/>
                <a:ea typeface="Verdana" pitchFamily="34" charset="0"/>
                <a:cs typeface="Verdana" pitchFamily="34" charset="0"/>
              </a:rPr>
              <a:t>grave de las obligaciones contraídas por el adjudicatario. Se entenderá por incumplimiento grave la no ejecución o la ejecución parcial por parte del adjudicatario de una o más de sus obligaciones, que importe una vulneración a los elementos esenciales del convenio marco, siempre y cuando no exista alguna causal que le exima de responsabilidad, y/o que dicho incumplimiento le genere a la DCCP o a la respectiva Entidad contratante un perjuicio significativo en el cumplimiento de sus funciones.</a:t>
            </a:r>
          </a:p>
          <a:p>
            <a:pPr marL="361950" indent="-361950" algn="just">
              <a:defRPr/>
            </a:pPr>
            <a:r>
              <a:rPr lang="es-CL" sz="1200" dirty="0">
                <a:solidFill>
                  <a:schemeClr val="tx2"/>
                </a:solidFill>
                <a:latin typeface="Verdana" pitchFamily="34" charset="0"/>
                <a:ea typeface="Verdana" pitchFamily="34" charset="0"/>
                <a:cs typeface="Verdana" pitchFamily="34" charset="0"/>
              </a:rPr>
              <a:t> </a:t>
            </a:r>
            <a:endParaRPr lang="es-CL" sz="1200" b="1" dirty="0">
              <a:solidFill>
                <a:schemeClr val="tx2"/>
              </a:solidFill>
              <a:latin typeface="Verdana" pitchFamily="34" charset="0"/>
              <a:ea typeface="Verdana" pitchFamily="34" charset="0"/>
              <a:cs typeface="Verdana" pitchFamily="34" charset="0"/>
            </a:endParaRPr>
          </a:p>
        </p:txBody>
      </p:sp>
      <p:sp>
        <p:nvSpPr>
          <p:cNvPr id="104453" name="5 CuadroTexto"/>
          <p:cNvSpPr txBox="1">
            <a:spLocks noChangeArrowheads="1"/>
          </p:cNvSpPr>
          <p:nvPr/>
        </p:nvSpPr>
        <p:spPr bwMode="auto">
          <a:xfrm>
            <a:off x="603251" y="272653"/>
            <a:ext cx="8090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chemeClr val="tx2"/>
                </a:solidFill>
                <a:latin typeface="Verdana" pitchFamily="34" charset="0"/>
                <a:ea typeface="Verdana" pitchFamily="34" charset="0"/>
                <a:cs typeface="Verdana" pitchFamily="34" charset="0"/>
              </a:rPr>
              <a:t>Sanciones – </a:t>
            </a:r>
            <a:r>
              <a:rPr lang="es-ES_tradnl" sz="2000" b="1" i="1" dirty="0" smtClean="0">
                <a:solidFill>
                  <a:srgbClr val="00B050"/>
                </a:solidFill>
                <a:latin typeface="Verdana" pitchFamily="34" charset="0"/>
                <a:ea typeface="Verdana" pitchFamily="34" charset="0"/>
                <a:cs typeface="Verdana" pitchFamily="34" charset="0"/>
              </a:rPr>
              <a:t>Término Anticipado de Contrato</a:t>
            </a:r>
            <a:endParaRPr lang="es-ES_tradnl" sz="2000" b="1" i="1" dirty="0">
              <a:solidFill>
                <a:srgbClr val="00B050"/>
              </a:solidFill>
              <a:latin typeface="Verdana" pitchFamily="34" charset="0"/>
              <a:ea typeface="Verdana" pitchFamily="34" charset="0"/>
              <a:cs typeface="Verdana" pitchFamily="34" charset="0"/>
            </a:endParaRPr>
          </a:p>
        </p:txBody>
      </p:sp>
      <p:pic>
        <p:nvPicPr>
          <p:cNvPr id="4"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6" name="5 Rectángulo redondeado"/>
          <p:cNvSpPr/>
          <p:nvPr/>
        </p:nvSpPr>
        <p:spPr>
          <a:xfrm>
            <a:off x="793008" y="1145615"/>
            <a:ext cx="3369845" cy="418033"/>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bg1"/>
                </a:solidFill>
              </a:rPr>
              <a:t>¿Por qué se puede aplicar?</a:t>
            </a:r>
            <a:endParaRPr lang="es-CL" b="1" dirty="0">
              <a:solidFill>
                <a:schemeClr val="bg1"/>
              </a:solidFill>
            </a:endParaRPr>
          </a:p>
        </p:txBody>
      </p:sp>
    </p:spTree>
    <p:extLst>
      <p:ext uri="{BB962C8B-B14F-4D97-AF65-F5344CB8AC3E}">
        <p14:creationId xmlns:p14="http://schemas.microsoft.com/office/powerpoint/2010/main" val="31755293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304302" y="1484104"/>
            <a:ext cx="8217742" cy="2584031"/>
          </a:xfrm>
          <a:prstGeom prst="roundRect">
            <a:avLst/>
          </a:prstGeom>
          <a:noFill/>
          <a:ln>
            <a:solidFill>
              <a:schemeClr val="tx2"/>
            </a:solidFill>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anchor="ctr"/>
          <a:lstStyle/>
          <a:p>
            <a:pPr marL="273050" indent="-273050" algn="just">
              <a:defRPr/>
            </a:pPr>
            <a:r>
              <a:rPr lang="es-CL" sz="1200" dirty="0" smtClean="0">
                <a:solidFill>
                  <a:schemeClr val="tx2"/>
                </a:solidFill>
                <a:latin typeface="Verdana" pitchFamily="34" charset="0"/>
                <a:ea typeface="Verdana" pitchFamily="34" charset="0"/>
                <a:cs typeface="Verdana" pitchFamily="34" charset="0"/>
              </a:rPr>
              <a:t>iii </a:t>
            </a:r>
            <a:r>
              <a:rPr lang="es-CL" sz="1200" dirty="0">
                <a:solidFill>
                  <a:schemeClr val="tx2"/>
                </a:solidFill>
                <a:latin typeface="Verdana" pitchFamily="34" charset="0"/>
                <a:ea typeface="Verdana" pitchFamily="34" charset="0"/>
                <a:cs typeface="Verdana" pitchFamily="34" charset="0"/>
              </a:rPr>
              <a:t>Quiebra o el estado de notoria insolvencia del adjudicatario, a menos que se mejoren las cauciones entregadas. </a:t>
            </a:r>
          </a:p>
          <a:p>
            <a:pPr marL="273050" indent="-273050" algn="just">
              <a:defRPr/>
            </a:pPr>
            <a:endParaRPr lang="es-CL" sz="1200" dirty="0">
              <a:solidFill>
                <a:schemeClr val="tx2"/>
              </a:solidFill>
              <a:latin typeface="Verdana" pitchFamily="34" charset="0"/>
              <a:ea typeface="Verdana" pitchFamily="34" charset="0"/>
              <a:cs typeface="Verdana" pitchFamily="34" charset="0"/>
            </a:endParaRPr>
          </a:p>
          <a:p>
            <a:pPr marL="273050" indent="-273050" algn="just">
              <a:defRPr/>
            </a:pPr>
            <a:r>
              <a:rPr lang="es-CL" sz="1200" dirty="0">
                <a:solidFill>
                  <a:schemeClr val="tx2"/>
                </a:solidFill>
                <a:latin typeface="Verdana" pitchFamily="34" charset="0"/>
                <a:ea typeface="Verdana" pitchFamily="34" charset="0"/>
                <a:cs typeface="Verdana" pitchFamily="34" charset="0"/>
              </a:rPr>
              <a:t>iv. Si el adjudicatario, sus representantes, o el personal dependiente de aquél, no observaren el más alto estándar ético exigible, durante la ejecución del presente convenio marco, o propiciaren prácticas corruptas, tales como: </a:t>
            </a:r>
          </a:p>
          <a:p>
            <a:pPr marL="273050" indent="-273050" algn="just">
              <a:defRPr/>
            </a:pPr>
            <a:endParaRPr lang="es-CL" sz="1200" dirty="0">
              <a:solidFill>
                <a:schemeClr val="tx2"/>
              </a:solidFill>
              <a:latin typeface="Verdana" pitchFamily="34" charset="0"/>
              <a:ea typeface="Verdana" pitchFamily="34" charset="0"/>
              <a:cs typeface="Verdana" pitchFamily="34" charset="0"/>
            </a:endParaRPr>
          </a:p>
          <a:p>
            <a:pPr marL="627063" indent="-273050" algn="just">
              <a:defRPr/>
            </a:pPr>
            <a:r>
              <a:rPr lang="es-CL" sz="1200" dirty="0">
                <a:solidFill>
                  <a:schemeClr val="tx2"/>
                </a:solidFill>
                <a:latin typeface="Verdana" pitchFamily="34" charset="0"/>
                <a:ea typeface="Verdana" pitchFamily="34" charset="0"/>
                <a:cs typeface="Verdana" pitchFamily="34" charset="0"/>
              </a:rPr>
              <a:t>a. Dar u ofrecer obsequios, regalías u ofertas especiales al personal adscrito a una entidad licitante, que pudiere implicar un conflicto de intereses, presente o futuro, entre el respectivo adjudicatario y la entidad compradora. </a:t>
            </a:r>
          </a:p>
          <a:p>
            <a:pPr marL="627063" indent="-273050" algn="just">
              <a:defRPr/>
            </a:pPr>
            <a:endParaRPr lang="es-CL" sz="1200" dirty="0">
              <a:solidFill>
                <a:schemeClr val="tx2"/>
              </a:solidFill>
              <a:latin typeface="Verdana" pitchFamily="34" charset="0"/>
              <a:ea typeface="Verdana" pitchFamily="34" charset="0"/>
              <a:cs typeface="Verdana" pitchFamily="34" charset="0"/>
            </a:endParaRPr>
          </a:p>
          <a:p>
            <a:pPr marL="627063" indent="-273050" algn="just">
              <a:defRPr/>
            </a:pPr>
            <a:r>
              <a:rPr lang="es-CL" sz="1200" dirty="0">
                <a:solidFill>
                  <a:schemeClr val="tx2"/>
                </a:solidFill>
                <a:latin typeface="Verdana" pitchFamily="34" charset="0"/>
                <a:ea typeface="Verdana" pitchFamily="34" charset="0"/>
                <a:cs typeface="Verdana" pitchFamily="34" charset="0"/>
              </a:rPr>
              <a:t>b. Dar u ofrecer cualquier cosa de valor con el fin de influenciar la actuación de un funcionario público durante la ejecución del presente convenio marco. </a:t>
            </a:r>
          </a:p>
        </p:txBody>
      </p:sp>
      <p:sp>
        <p:nvSpPr>
          <p:cNvPr id="104453" name="5 CuadroTexto"/>
          <p:cNvSpPr txBox="1">
            <a:spLocks noChangeArrowheads="1"/>
          </p:cNvSpPr>
          <p:nvPr/>
        </p:nvSpPr>
        <p:spPr bwMode="auto">
          <a:xfrm>
            <a:off x="603251" y="272653"/>
            <a:ext cx="8090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chemeClr val="tx2"/>
                </a:solidFill>
                <a:latin typeface="Verdana" pitchFamily="34" charset="0"/>
                <a:ea typeface="Verdana" pitchFamily="34" charset="0"/>
                <a:cs typeface="Verdana" pitchFamily="34" charset="0"/>
              </a:rPr>
              <a:t>Sanciones – </a:t>
            </a:r>
            <a:r>
              <a:rPr lang="es-ES_tradnl" sz="2000" b="1" i="1" dirty="0">
                <a:solidFill>
                  <a:srgbClr val="00B050"/>
                </a:solidFill>
                <a:latin typeface="Verdana" pitchFamily="34" charset="0"/>
                <a:ea typeface="Verdana" pitchFamily="34" charset="0"/>
                <a:cs typeface="Verdana" pitchFamily="34" charset="0"/>
              </a:rPr>
              <a:t>Término Anticipado de Contrato</a:t>
            </a:r>
          </a:p>
        </p:txBody>
      </p:sp>
      <p:pic>
        <p:nvPicPr>
          <p:cNvPr id="4"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7" name="6 Rectángulo redondeado"/>
          <p:cNvSpPr/>
          <p:nvPr/>
        </p:nvSpPr>
        <p:spPr>
          <a:xfrm>
            <a:off x="772257" y="1059582"/>
            <a:ext cx="3369845" cy="418033"/>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bg1"/>
                </a:solidFill>
              </a:rPr>
              <a:t>¿Por qué se puede aplicar?</a:t>
            </a:r>
            <a:endParaRPr lang="es-CL" b="1" dirty="0">
              <a:solidFill>
                <a:schemeClr val="bg1"/>
              </a:solidFill>
            </a:endParaRPr>
          </a:p>
        </p:txBody>
      </p:sp>
    </p:spTree>
    <p:extLst>
      <p:ext uri="{BB962C8B-B14F-4D97-AF65-F5344CB8AC3E}">
        <p14:creationId xmlns:p14="http://schemas.microsoft.com/office/powerpoint/2010/main" val="16732037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308464" y="1671651"/>
            <a:ext cx="8217742" cy="1980219"/>
          </a:xfrm>
          <a:prstGeom prst="roundRect">
            <a:avLst/>
          </a:prstGeom>
          <a:noFill/>
          <a:ln>
            <a:solidFill>
              <a:schemeClr val="tx2"/>
            </a:solidFill>
          </a:ln>
          <a:effectLst>
            <a:outerShdw dir="5400000" rotWithShape="0">
              <a:srgbClr val="000000">
                <a:alpha val="35000"/>
              </a:srgbClr>
            </a:outerShdw>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anchor="ctr"/>
          <a:lstStyle/>
          <a:p>
            <a:pPr marL="273050" indent="-273050" algn="just">
              <a:defRPr/>
            </a:pPr>
            <a:r>
              <a:rPr lang="es-CL" sz="1200" dirty="0">
                <a:solidFill>
                  <a:schemeClr val="tx2"/>
                </a:solidFill>
                <a:latin typeface="Verdana" pitchFamily="34" charset="0"/>
                <a:ea typeface="Verdana" pitchFamily="34" charset="0"/>
                <a:cs typeface="Verdana" pitchFamily="34" charset="0"/>
              </a:rPr>
              <a:t>c. Tergiversar hechos, con el fin de influenciar la ejecución del contrato en detrimento de la respectiva Entidad pública. </a:t>
            </a:r>
          </a:p>
          <a:p>
            <a:pPr marL="273050" indent="-273050" algn="just">
              <a:defRPr/>
            </a:pPr>
            <a:endParaRPr lang="es-CL" sz="1200" dirty="0">
              <a:solidFill>
                <a:schemeClr val="tx2"/>
              </a:solidFill>
              <a:latin typeface="Verdana" pitchFamily="34" charset="0"/>
              <a:ea typeface="Verdana" pitchFamily="34" charset="0"/>
              <a:cs typeface="Verdana" pitchFamily="34" charset="0"/>
            </a:endParaRPr>
          </a:p>
          <a:p>
            <a:pPr marL="273050" indent="-273050" algn="just">
              <a:defRPr/>
            </a:pPr>
            <a:r>
              <a:rPr lang="es-CL" sz="1200" dirty="0">
                <a:solidFill>
                  <a:schemeClr val="tx2"/>
                </a:solidFill>
                <a:latin typeface="Verdana" pitchFamily="34" charset="0"/>
                <a:ea typeface="Verdana" pitchFamily="34" charset="0"/>
                <a:cs typeface="Verdana" pitchFamily="34" charset="0"/>
              </a:rPr>
              <a:t>v. No entrega oportuna de la Garantía de Fiel Cumplimiento, de acuerdo a lo establecido en el punto 10 “Naturaleza y Montos de Garantía” de las bases de licitación. </a:t>
            </a:r>
          </a:p>
          <a:p>
            <a:pPr marL="273050" indent="-273050" algn="just">
              <a:defRPr/>
            </a:pPr>
            <a:endParaRPr lang="es-CL" sz="1200" dirty="0">
              <a:solidFill>
                <a:schemeClr val="tx2"/>
              </a:solidFill>
              <a:latin typeface="Verdana" pitchFamily="34" charset="0"/>
              <a:ea typeface="Verdana" pitchFamily="34" charset="0"/>
              <a:cs typeface="Verdana" pitchFamily="34" charset="0"/>
            </a:endParaRPr>
          </a:p>
          <a:p>
            <a:pPr marL="273050" indent="-273050" algn="just">
              <a:defRPr/>
            </a:pPr>
            <a:r>
              <a:rPr lang="es-CL" sz="1200" dirty="0">
                <a:solidFill>
                  <a:schemeClr val="tx2"/>
                </a:solidFill>
                <a:latin typeface="Verdana" pitchFamily="34" charset="0"/>
                <a:ea typeface="Verdana" pitchFamily="34" charset="0"/>
                <a:cs typeface="Verdana" pitchFamily="34" charset="0"/>
              </a:rPr>
              <a:t>vi. Registrar saldos insolutos de remuneraciones o cotizaciones de seguridad social con sus actuales trabajadores o con trabajadores contratados en los últimos dos años, a la mitad del período de ejecución del contrato, con un máximo de seis meses. </a:t>
            </a:r>
          </a:p>
        </p:txBody>
      </p:sp>
      <p:sp>
        <p:nvSpPr>
          <p:cNvPr id="104453" name="5 CuadroTexto"/>
          <p:cNvSpPr txBox="1">
            <a:spLocks noChangeArrowheads="1"/>
          </p:cNvSpPr>
          <p:nvPr/>
        </p:nvSpPr>
        <p:spPr bwMode="auto">
          <a:xfrm>
            <a:off x="603251" y="272653"/>
            <a:ext cx="8090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chemeClr val="tx2"/>
                </a:solidFill>
                <a:latin typeface="Verdana" pitchFamily="34" charset="0"/>
                <a:ea typeface="Verdana" pitchFamily="34" charset="0"/>
                <a:cs typeface="Verdana" pitchFamily="34" charset="0"/>
              </a:rPr>
              <a:t>Sanciones – </a:t>
            </a:r>
            <a:r>
              <a:rPr lang="es-ES_tradnl" sz="2000" b="1" i="1" dirty="0" smtClean="0">
                <a:solidFill>
                  <a:srgbClr val="00B050"/>
                </a:solidFill>
                <a:latin typeface="Verdana" pitchFamily="34" charset="0"/>
                <a:ea typeface="Verdana" pitchFamily="34" charset="0"/>
                <a:cs typeface="Verdana" pitchFamily="34" charset="0"/>
              </a:rPr>
              <a:t>Término Anticipado de Contrato</a:t>
            </a:r>
            <a:endParaRPr lang="es-ES_tradnl" sz="2000" b="1" i="1" dirty="0">
              <a:solidFill>
                <a:srgbClr val="00B050"/>
              </a:solidFill>
              <a:latin typeface="Verdana" pitchFamily="34" charset="0"/>
              <a:ea typeface="Verdana" pitchFamily="34" charset="0"/>
              <a:cs typeface="Verdana" pitchFamily="34" charset="0"/>
            </a:endParaRPr>
          </a:p>
        </p:txBody>
      </p:sp>
      <p:pic>
        <p:nvPicPr>
          <p:cNvPr id="4"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7" name="6 Rectángulo redondeado"/>
          <p:cNvSpPr/>
          <p:nvPr/>
        </p:nvSpPr>
        <p:spPr>
          <a:xfrm>
            <a:off x="791616" y="1235450"/>
            <a:ext cx="3369845" cy="418033"/>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bg1"/>
                </a:solidFill>
              </a:rPr>
              <a:t>¿Por qué se puede aplicar?</a:t>
            </a:r>
            <a:endParaRPr lang="es-CL" b="1" dirty="0">
              <a:solidFill>
                <a:schemeClr val="bg1"/>
              </a:solidFill>
            </a:endParaRPr>
          </a:p>
        </p:txBody>
      </p:sp>
    </p:spTree>
    <p:extLst>
      <p:ext uri="{BB962C8B-B14F-4D97-AF65-F5344CB8AC3E}">
        <p14:creationId xmlns:p14="http://schemas.microsoft.com/office/powerpoint/2010/main" val="24282782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317556" y="1635646"/>
            <a:ext cx="8217742" cy="2016224"/>
          </a:xfrm>
          <a:prstGeom prst="roundRect">
            <a:avLst/>
          </a:prstGeom>
          <a:noFill/>
          <a:ln>
            <a:solidFill>
              <a:schemeClr val="tx2"/>
            </a:solidFill>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anchor="ctr"/>
          <a:lstStyle/>
          <a:p>
            <a:pPr algn="just">
              <a:defRPr/>
            </a:pPr>
            <a:r>
              <a:rPr lang="es-CL" sz="1200" dirty="0" smtClean="0">
                <a:solidFill>
                  <a:schemeClr val="tx2"/>
                </a:solidFill>
                <a:latin typeface="Verdana" pitchFamily="34" charset="0"/>
                <a:ea typeface="Verdana" pitchFamily="34" charset="0"/>
                <a:cs typeface="Verdana" pitchFamily="34" charset="0"/>
              </a:rPr>
              <a:t>Para concretar lo indicado en el párrafo precedente, la DCCP notificará por escrito al adjudicatario, con un aviso previo de 10 (DIEZ) días corridos. Sin perjuicio de lo señalado, el adjudicatario deberá satisfacer íntegramente las órdenes de compra recibidas antes de la notificación del referido término anticipado, las cuales, a su vez, deberán ser íntegramente pagadas por las respectivas Entidades. </a:t>
            </a:r>
          </a:p>
          <a:p>
            <a:pPr algn="just">
              <a:defRPr/>
            </a:pPr>
            <a:endParaRPr lang="es-CL" sz="1200" dirty="0" smtClean="0">
              <a:solidFill>
                <a:schemeClr val="tx2"/>
              </a:solidFill>
              <a:latin typeface="Verdana" pitchFamily="34" charset="0"/>
              <a:ea typeface="Verdana" pitchFamily="34" charset="0"/>
              <a:cs typeface="Verdana" pitchFamily="34" charset="0"/>
            </a:endParaRPr>
          </a:p>
          <a:p>
            <a:pPr algn="just">
              <a:defRPr/>
            </a:pPr>
            <a:r>
              <a:rPr lang="es-CL" sz="1200" dirty="0" smtClean="0">
                <a:solidFill>
                  <a:schemeClr val="tx2"/>
                </a:solidFill>
                <a:latin typeface="Verdana" pitchFamily="34" charset="0"/>
                <a:ea typeface="Verdana" pitchFamily="34" charset="0"/>
                <a:cs typeface="Verdana" pitchFamily="34" charset="0"/>
              </a:rPr>
              <a:t>En todos los casos señalados anteriormente, no operará indemnización alguna para el Adjudicatario. De concurrir cualquiera de las causales arriba aludidas, además del término anticipado del convenio marco, procederá el cobro de la garantía de fiel cumplimiento por parte de la DCCP. </a:t>
            </a:r>
          </a:p>
          <a:p>
            <a:pPr algn="just">
              <a:defRPr/>
            </a:pPr>
            <a:endParaRPr lang="es-CL" sz="1200" dirty="0">
              <a:solidFill>
                <a:schemeClr val="tx2"/>
              </a:solidFill>
              <a:latin typeface="Verdana" pitchFamily="34" charset="0"/>
              <a:ea typeface="Verdana" pitchFamily="34" charset="0"/>
              <a:cs typeface="Verdana" pitchFamily="34" charset="0"/>
            </a:endParaRPr>
          </a:p>
        </p:txBody>
      </p:sp>
      <p:sp>
        <p:nvSpPr>
          <p:cNvPr id="104453" name="5 CuadroTexto"/>
          <p:cNvSpPr txBox="1">
            <a:spLocks noChangeArrowheads="1"/>
          </p:cNvSpPr>
          <p:nvPr/>
        </p:nvSpPr>
        <p:spPr bwMode="auto">
          <a:xfrm>
            <a:off x="603251" y="272653"/>
            <a:ext cx="8090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chemeClr val="tx2"/>
                </a:solidFill>
                <a:latin typeface="Verdana" pitchFamily="34" charset="0"/>
                <a:ea typeface="Verdana" pitchFamily="34" charset="0"/>
                <a:cs typeface="Verdana" pitchFamily="34" charset="0"/>
              </a:rPr>
              <a:t>Sanciones – </a:t>
            </a:r>
            <a:r>
              <a:rPr lang="es-ES_tradnl" sz="2000" b="1" i="1" dirty="0" smtClean="0">
                <a:solidFill>
                  <a:srgbClr val="00B050"/>
                </a:solidFill>
                <a:latin typeface="Verdana" pitchFamily="34" charset="0"/>
                <a:ea typeface="Verdana" pitchFamily="34" charset="0"/>
                <a:cs typeface="Verdana" pitchFamily="34" charset="0"/>
              </a:rPr>
              <a:t>Término Anticipado de Contrato</a:t>
            </a:r>
            <a:endParaRPr lang="es-ES_tradnl" sz="2000" b="1" i="1" dirty="0">
              <a:solidFill>
                <a:srgbClr val="00B050"/>
              </a:solidFill>
              <a:latin typeface="Verdana" pitchFamily="34" charset="0"/>
              <a:ea typeface="Verdana" pitchFamily="34" charset="0"/>
              <a:cs typeface="Verdana" pitchFamily="34" charset="0"/>
            </a:endParaRPr>
          </a:p>
        </p:txBody>
      </p:sp>
      <p:pic>
        <p:nvPicPr>
          <p:cNvPr id="4"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7" name="6 Rectángulo redondeado"/>
          <p:cNvSpPr/>
          <p:nvPr/>
        </p:nvSpPr>
        <p:spPr>
          <a:xfrm>
            <a:off x="793008" y="1217629"/>
            <a:ext cx="3369845" cy="418033"/>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bg1"/>
                </a:solidFill>
              </a:rPr>
              <a:t>¿Por qué se puede aplicar?</a:t>
            </a:r>
            <a:endParaRPr lang="es-CL" b="1" dirty="0">
              <a:solidFill>
                <a:schemeClr val="bg1"/>
              </a:solidFill>
            </a:endParaRPr>
          </a:p>
        </p:txBody>
      </p:sp>
    </p:spTree>
    <p:extLst>
      <p:ext uri="{BB962C8B-B14F-4D97-AF65-F5344CB8AC3E}">
        <p14:creationId xmlns:p14="http://schemas.microsoft.com/office/powerpoint/2010/main" val="21796503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9 CuadroTexto"/>
          <p:cNvSpPr txBox="1">
            <a:spLocks noChangeArrowheads="1"/>
          </p:cNvSpPr>
          <p:nvPr/>
        </p:nvSpPr>
        <p:spPr bwMode="auto">
          <a:xfrm>
            <a:off x="603250" y="272654"/>
            <a:ext cx="7640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smtClean="0">
                <a:solidFill>
                  <a:schemeClr val="tx2"/>
                </a:solidFill>
                <a:latin typeface="Verdana" pitchFamily="34" charset="0"/>
                <a:ea typeface="Verdana" pitchFamily="34" charset="0"/>
                <a:cs typeface="Verdana" pitchFamily="34" charset="0"/>
              </a:rPr>
              <a:t>Grandes Compras</a:t>
            </a:r>
            <a:endParaRPr lang="es-ES_tradnl" sz="2000" b="1" dirty="0">
              <a:solidFill>
                <a:schemeClr val="tx2"/>
              </a:solidFill>
              <a:latin typeface="Verdana" pitchFamily="34" charset="0"/>
              <a:ea typeface="Verdana" pitchFamily="34" charset="0"/>
              <a:cs typeface="Verdana" pitchFamily="34" charset="0"/>
            </a:endParaRPr>
          </a:p>
        </p:txBody>
      </p:sp>
      <p:pic>
        <p:nvPicPr>
          <p:cNvPr id="4" name="4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6" name="11 CuadroTexto"/>
          <p:cNvSpPr txBox="1">
            <a:spLocks noChangeArrowheads="1"/>
          </p:cNvSpPr>
          <p:nvPr/>
        </p:nvSpPr>
        <p:spPr bwMode="auto">
          <a:xfrm>
            <a:off x="2370958" y="804082"/>
            <a:ext cx="635821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_tradnl" sz="1200" b="1" dirty="0">
                <a:solidFill>
                  <a:schemeClr val="tx2"/>
                </a:solidFill>
                <a:latin typeface="Verdana" pitchFamily="34" charset="0"/>
                <a:ea typeface="Verdana" pitchFamily="34" charset="0"/>
                <a:cs typeface="Verdana" pitchFamily="34" charset="0"/>
              </a:rPr>
              <a:t>Art. 14 bis. Adquisiciones vía </a:t>
            </a:r>
            <a:r>
              <a:rPr lang="es-ES_tradnl" sz="1200" b="1" dirty="0" smtClean="0">
                <a:solidFill>
                  <a:schemeClr val="tx2"/>
                </a:solidFill>
                <a:latin typeface="Verdana" pitchFamily="34" charset="0"/>
                <a:ea typeface="Verdana" pitchFamily="34" charset="0"/>
                <a:cs typeface="Verdana" pitchFamily="34" charset="0"/>
              </a:rPr>
              <a:t>CM en compras superiores a 1000 UTM</a:t>
            </a:r>
            <a:endParaRPr lang="es-ES_tradnl" sz="1200" b="1" dirty="0">
              <a:solidFill>
                <a:schemeClr val="tx2"/>
              </a:solidFill>
              <a:latin typeface="Verdana" pitchFamily="34" charset="0"/>
              <a:ea typeface="Verdana" pitchFamily="34" charset="0"/>
              <a:cs typeface="Verdana" pitchFamily="34" charset="0"/>
            </a:endParaRPr>
          </a:p>
          <a:p>
            <a:pPr algn="just"/>
            <a:endParaRPr lang="es-CL" sz="1200" dirty="0">
              <a:solidFill>
                <a:schemeClr val="tx2"/>
              </a:solidFill>
              <a:latin typeface="Verdana" pitchFamily="34" charset="0"/>
              <a:ea typeface="Verdana" pitchFamily="34" charset="0"/>
              <a:cs typeface="Verdana" pitchFamily="34" charset="0"/>
            </a:endParaRPr>
          </a:p>
          <a:p>
            <a:pPr algn="just"/>
            <a:r>
              <a:rPr lang="es-CL" sz="1200" dirty="0">
                <a:solidFill>
                  <a:schemeClr val="tx2"/>
                </a:solidFill>
                <a:latin typeface="Verdana" pitchFamily="34" charset="0"/>
                <a:ea typeface="Verdana" pitchFamily="34" charset="0"/>
                <a:cs typeface="Verdana" pitchFamily="34" charset="0"/>
              </a:rPr>
              <a:t>En las adquisiciones vía convenio marco </a:t>
            </a:r>
            <a:r>
              <a:rPr lang="es-CL" sz="1200" b="1" dirty="0">
                <a:solidFill>
                  <a:schemeClr val="tx2"/>
                </a:solidFill>
                <a:latin typeface="Verdana" pitchFamily="34" charset="0"/>
                <a:ea typeface="Verdana" pitchFamily="34" charset="0"/>
                <a:cs typeface="Verdana" pitchFamily="34" charset="0"/>
              </a:rPr>
              <a:t>superiores a 1.000 UTM</a:t>
            </a:r>
            <a:r>
              <a:rPr lang="es-CL" sz="1200" dirty="0">
                <a:solidFill>
                  <a:schemeClr val="tx2"/>
                </a:solidFill>
                <a:latin typeface="Verdana" pitchFamily="34" charset="0"/>
                <a:ea typeface="Verdana" pitchFamily="34" charset="0"/>
                <a:cs typeface="Verdana" pitchFamily="34" charset="0"/>
              </a:rPr>
              <a:t>, las entidades deberán comunicar, a través del Sistema, la intención de compra a todos los proveedores que tengan adjudicado en CM el tipo de producto requerido.</a:t>
            </a:r>
          </a:p>
          <a:p>
            <a:pPr algn="just"/>
            <a:endParaRPr lang="es-CL" sz="1200" dirty="0">
              <a:solidFill>
                <a:schemeClr val="tx2"/>
              </a:solidFill>
              <a:latin typeface="Verdana" pitchFamily="34" charset="0"/>
              <a:ea typeface="Verdana" pitchFamily="34" charset="0"/>
              <a:cs typeface="Verdana" pitchFamily="34" charset="0"/>
            </a:endParaRPr>
          </a:p>
          <a:p>
            <a:pPr algn="just"/>
            <a:r>
              <a:rPr lang="es-CL" sz="1200" b="1" dirty="0">
                <a:solidFill>
                  <a:schemeClr val="tx2"/>
                </a:solidFill>
                <a:latin typeface="Verdana" pitchFamily="34" charset="0"/>
                <a:ea typeface="Verdana" pitchFamily="34" charset="0"/>
                <a:cs typeface="Verdana" pitchFamily="34" charset="0"/>
              </a:rPr>
              <a:t>Esta comunicación será realizada con la debida antelación</a:t>
            </a:r>
            <a:r>
              <a:rPr lang="es-CL" sz="1200" dirty="0">
                <a:solidFill>
                  <a:schemeClr val="tx2"/>
                </a:solidFill>
                <a:latin typeface="Verdana" pitchFamily="34" charset="0"/>
                <a:ea typeface="Verdana" pitchFamily="34" charset="0"/>
                <a:cs typeface="Verdana" pitchFamily="34" charset="0"/>
              </a:rPr>
              <a:t>, considerando los tiempos estándares necesarios para la entrega de la cantidad de bienes o servicios solicitados, </a:t>
            </a:r>
            <a:r>
              <a:rPr lang="es-CL" sz="1200" b="1" dirty="0">
                <a:solidFill>
                  <a:schemeClr val="tx2"/>
                </a:solidFill>
                <a:latin typeface="Verdana" pitchFamily="34" charset="0"/>
                <a:ea typeface="Verdana" pitchFamily="34" charset="0"/>
                <a:cs typeface="Verdana" pitchFamily="34" charset="0"/>
              </a:rPr>
              <a:t>plazo que en ningún caso será inferior a los 10 días corridos antes de la emisión de la orden de compra</a:t>
            </a:r>
            <a:r>
              <a:rPr lang="es-CL" sz="1200" dirty="0" smtClean="0">
                <a:solidFill>
                  <a:schemeClr val="tx2"/>
                </a:solidFill>
                <a:latin typeface="Verdana" pitchFamily="34" charset="0"/>
                <a:ea typeface="Verdana" pitchFamily="34" charset="0"/>
                <a:cs typeface="Verdana" pitchFamily="34" charset="0"/>
              </a:rPr>
              <a:t>.</a:t>
            </a:r>
            <a:endParaRPr lang="es-CL" sz="1200" dirty="0">
              <a:solidFill>
                <a:schemeClr val="tx2"/>
              </a:solidFill>
              <a:latin typeface="Verdana" pitchFamily="34" charset="0"/>
              <a:ea typeface="Verdana" pitchFamily="34" charset="0"/>
              <a:cs typeface="Verdana" pitchFamily="34" charset="0"/>
            </a:endParaRPr>
          </a:p>
        </p:txBody>
      </p:sp>
      <p:sp>
        <p:nvSpPr>
          <p:cNvPr id="2" name="1 Rectángulo redondeado"/>
          <p:cNvSpPr/>
          <p:nvPr/>
        </p:nvSpPr>
        <p:spPr>
          <a:xfrm>
            <a:off x="590082" y="3579863"/>
            <a:ext cx="7950345" cy="648072"/>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u="sng" dirty="0" smtClean="0"/>
              <a:t>No se realizan Bases Administrativas  o Técnicas</a:t>
            </a:r>
            <a:r>
              <a:rPr lang="es-CL" sz="1600" dirty="0" smtClean="0"/>
              <a:t>, ya que ellas son propias de procesos licitatorios…situación que ya se produjo previamente en el llamado que realizó la DCCP</a:t>
            </a:r>
            <a:endParaRPr lang="es-CL" sz="1600" dirty="0"/>
          </a:p>
        </p:txBody>
      </p:sp>
      <p:pic>
        <p:nvPicPr>
          <p:cNvPr id="3" name="2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133699"/>
            <a:ext cx="2374368" cy="1780776"/>
          </a:xfrm>
          <a:prstGeom prst="rect">
            <a:avLst/>
          </a:prstGeom>
        </p:spPr>
      </p:pic>
    </p:spTree>
    <p:extLst>
      <p:ext uri="{BB962C8B-B14F-4D97-AF65-F5344CB8AC3E}">
        <p14:creationId xmlns:p14="http://schemas.microsoft.com/office/powerpoint/2010/main" val="19656874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7 CuadroTexto"/>
          <p:cNvSpPr txBox="1">
            <a:spLocks noChangeArrowheads="1"/>
          </p:cNvSpPr>
          <p:nvPr/>
        </p:nvSpPr>
        <p:spPr bwMode="auto">
          <a:xfrm>
            <a:off x="3424566" y="272668"/>
            <a:ext cx="2816225" cy="46166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s-CL" sz="1600" b="1" dirty="0">
                <a:solidFill>
                  <a:schemeClr val="bg1"/>
                </a:solidFill>
                <a:latin typeface="Verdana" pitchFamily="34" charset="0"/>
                <a:ea typeface="Verdana" pitchFamily="34" charset="0"/>
                <a:cs typeface="Verdana" pitchFamily="34" charset="0"/>
              </a:rPr>
              <a:t>Procedimiento</a:t>
            </a:r>
          </a:p>
        </p:txBody>
      </p:sp>
      <p:sp>
        <p:nvSpPr>
          <p:cNvPr id="108547" name="9 CuadroTexto"/>
          <p:cNvSpPr txBox="1">
            <a:spLocks noChangeArrowheads="1"/>
          </p:cNvSpPr>
          <p:nvPr/>
        </p:nvSpPr>
        <p:spPr bwMode="auto">
          <a:xfrm>
            <a:off x="603250" y="272653"/>
            <a:ext cx="7424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smtClean="0">
                <a:solidFill>
                  <a:schemeClr val="tx2"/>
                </a:solidFill>
                <a:latin typeface="Verdana" pitchFamily="34" charset="0"/>
                <a:ea typeface="Verdana" pitchFamily="34" charset="0"/>
                <a:cs typeface="Verdana" pitchFamily="34" charset="0"/>
              </a:rPr>
              <a:t>Grandes </a:t>
            </a:r>
            <a:r>
              <a:rPr lang="es-ES_tradnl" sz="2000" b="1" dirty="0">
                <a:solidFill>
                  <a:schemeClr val="tx2"/>
                </a:solidFill>
                <a:latin typeface="Verdana" pitchFamily="34" charset="0"/>
                <a:ea typeface="Verdana" pitchFamily="34" charset="0"/>
                <a:cs typeface="Verdana" pitchFamily="34" charset="0"/>
              </a:rPr>
              <a:t>Compras</a:t>
            </a:r>
            <a:endParaRPr lang="es-ES_tradnl" sz="2400" b="1" dirty="0">
              <a:solidFill>
                <a:schemeClr val="tx2"/>
              </a:solidFill>
              <a:latin typeface="Verdana" pitchFamily="34" charset="0"/>
              <a:ea typeface="Verdana" pitchFamily="34" charset="0"/>
              <a:cs typeface="Verdana" pitchFamily="34" charset="0"/>
            </a:endParaRPr>
          </a:p>
        </p:txBody>
      </p:sp>
      <p:pic>
        <p:nvPicPr>
          <p:cNvPr id="5" name="4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7" name="5 Rectángulo"/>
          <p:cNvSpPr>
            <a:spLocks noChangeArrowheads="1"/>
          </p:cNvSpPr>
          <p:nvPr/>
        </p:nvSpPr>
        <p:spPr bwMode="auto">
          <a:xfrm>
            <a:off x="3620588" y="1266524"/>
            <a:ext cx="524040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AutoNum type="arabicPeriod"/>
            </a:pPr>
            <a:r>
              <a:rPr lang="es-CL" sz="1200" dirty="0" smtClean="0">
                <a:solidFill>
                  <a:schemeClr val="tx2"/>
                </a:solidFill>
                <a:latin typeface="Verdana" pitchFamily="34" charset="0"/>
                <a:ea typeface="Verdana" pitchFamily="34" charset="0"/>
                <a:cs typeface="Verdana" pitchFamily="34" charset="0"/>
              </a:rPr>
              <a:t>Comunicar </a:t>
            </a:r>
            <a:r>
              <a:rPr lang="es-CL" sz="1200" dirty="0">
                <a:solidFill>
                  <a:schemeClr val="tx2"/>
                </a:solidFill>
                <a:latin typeface="Verdana" pitchFamily="34" charset="0"/>
                <a:ea typeface="Verdana" pitchFamily="34" charset="0"/>
                <a:cs typeface="Verdana" pitchFamily="34" charset="0"/>
              </a:rPr>
              <a:t>a través del sistema, la intención de compra a todos los proveedores adjudicados en dicho convenio marco del bien o servicio a </a:t>
            </a:r>
            <a:r>
              <a:rPr lang="es-CL" sz="1200" dirty="0" smtClean="0">
                <a:solidFill>
                  <a:schemeClr val="tx2"/>
                </a:solidFill>
                <a:latin typeface="Verdana" pitchFamily="34" charset="0"/>
                <a:ea typeface="Verdana" pitchFamily="34" charset="0"/>
                <a:cs typeface="Verdana" pitchFamily="34" charset="0"/>
              </a:rPr>
              <a:t>contratar</a:t>
            </a:r>
          </a:p>
          <a:p>
            <a:pPr marL="342900" indent="-342900" algn="just">
              <a:buAutoNum type="arabicPeriod"/>
            </a:pPr>
            <a:endParaRPr lang="es-CL" sz="1200" dirty="0" smtClean="0">
              <a:solidFill>
                <a:schemeClr val="tx2"/>
              </a:solidFill>
              <a:latin typeface="Verdana" pitchFamily="34" charset="0"/>
              <a:ea typeface="Verdana" pitchFamily="34" charset="0"/>
              <a:cs typeface="Verdana" pitchFamily="34" charset="0"/>
            </a:endParaRPr>
          </a:p>
          <a:p>
            <a:pPr marL="342900" indent="-342900" algn="just">
              <a:buFontTx/>
              <a:buAutoNum type="arabicPeriod"/>
            </a:pPr>
            <a:r>
              <a:rPr lang="es-CL" sz="1200" dirty="0" smtClean="0">
                <a:solidFill>
                  <a:schemeClr val="tx2"/>
                </a:solidFill>
                <a:latin typeface="Verdana" pitchFamily="34" charset="0"/>
                <a:ea typeface="Verdana" pitchFamily="34" charset="0"/>
                <a:cs typeface="Verdana" pitchFamily="34" charset="0"/>
              </a:rPr>
              <a:t>Esta </a:t>
            </a:r>
            <a:r>
              <a:rPr lang="es-CL" sz="1200" dirty="0">
                <a:solidFill>
                  <a:schemeClr val="tx2"/>
                </a:solidFill>
                <a:latin typeface="Verdana" pitchFamily="34" charset="0"/>
                <a:ea typeface="Verdana" pitchFamily="34" charset="0"/>
                <a:cs typeface="Verdana" pitchFamily="34" charset="0"/>
              </a:rPr>
              <a:t>comunicación se realizará por la Entidad a través de la aplicación dispuesta en las tiendas virtuales de Chilecompra Express.</a:t>
            </a:r>
          </a:p>
          <a:p>
            <a:pPr marL="342900" indent="-342900" algn="just">
              <a:buAutoNum type="arabicPeriod"/>
            </a:pPr>
            <a:endParaRPr lang="es-ES" sz="1200" b="1" dirty="0">
              <a:solidFill>
                <a:schemeClr val="tx2"/>
              </a:solidFill>
              <a:latin typeface="Verdana" pitchFamily="34" charset="0"/>
              <a:ea typeface="Verdana" pitchFamily="34" charset="0"/>
              <a:cs typeface="Verdana" pitchFamily="34" charset="0"/>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5736" y="1707654"/>
            <a:ext cx="2728830" cy="1984498"/>
          </a:xfrm>
          <a:prstGeom prst="rect">
            <a:avLst/>
          </a:prstGeom>
        </p:spPr>
      </p:pic>
      <p:sp>
        <p:nvSpPr>
          <p:cNvPr id="9" name="5 Rectángulo"/>
          <p:cNvSpPr>
            <a:spLocks noChangeArrowheads="1"/>
          </p:cNvSpPr>
          <p:nvPr/>
        </p:nvSpPr>
        <p:spPr bwMode="auto">
          <a:xfrm>
            <a:off x="3620588" y="2836184"/>
            <a:ext cx="5240405"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1950" indent="-341313" algn="just">
              <a:lnSpc>
                <a:spcPct val="115000"/>
              </a:lnSpc>
            </a:pPr>
            <a:r>
              <a:rPr lang="es-CL" sz="1200" dirty="0">
                <a:solidFill>
                  <a:schemeClr val="tx2"/>
                </a:solidFill>
                <a:latin typeface="Verdana" pitchFamily="34" charset="0"/>
                <a:ea typeface="Verdana" pitchFamily="34" charset="0"/>
                <a:cs typeface="Verdana" pitchFamily="34" charset="0"/>
              </a:rPr>
              <a:t>3</a:t>
            </a:r>
            <a:r>
              <a:rPr lang="es-CL" sz="1200" dirty="0" smtClean="0">
                <a:solidFill>
                  <a:schemeClr val="tx2"/>
                </a:solidFill>
                <a:latin typeface="Verdana" pitchFamily="34" charset="0"/>
                <a:ea typeface="Verdana" pitchFamily="34" charset="0"/>
                <a:cs typeface="Verdana" pitchFamily="34" charset="0"/>
              </a:rPr>
              <a:t>. </a:t>
            </a:r>
            <a:r>
              <a:rPr lang="es-CL" sz="1200" dirty="0">
                <a:solidFill>
                  <a:schemeClr val="tx2"/>
                </a:solidFill>
                <a:latin typeface="Verdana" pitchFamily="34" charset="0"/>
                <a:ea typeface="Verdana" pitchFamily="34" charset="0"/>
                <a:cs typeface="Verdana" pitchFamily="34" charset="0"/>
              </a:rPr>
              <a:t> </a:t>
            </a:r>
            <a:r>
              <a:rPr lang="es-CL" sz="1200" dirty="0" smtClean="0">
                <a:solidFill>
                  <a:schemeClr val="tx2"/>
                </a:solidFill>
                <a:latin typeface="Verdana" pitchFamily="34" charset="0"/>
                <a:ea typeface="Verdana" pitchFamily="34" charset="0"/>
                <a:cs typeface="Verdana" pitchFamily="34" charset="0"/>
              </a:rPr>
              <a:t>En </a:t>
            </a:r>
            <a:r>
              <a:rPr lang="es-CL" sz="1200" dirty="0">
                <a:solidFill>
                  <a:schemeClr val="tx2"/>
                </a:solidFill>
                <a:latin typeface="Verdana" pitchFamily="34" charset="0"/>
                <a:ea typeface="Verdana" pitchFamily="34" charset="0"/>
                <a:cs typeface="Verdana" pitchFamily="34" charset="0"/>
              </a:rPr>
              <a:t>la comunicación las Entidades deberán señalar el </a:t>
            </a:r>
            <a:r>
              <a:rPr lang="es-CL" sz="1200" b="1" dirty="0">
                <a:solidFill>
                  <a:schemeClr val="tx2"/>
                </a:solidFill>
                <a:latin typeface="Verdana" pitchFamily="34" charset="0"/>
                <a:ea typeface="Verdana" pitchFamily="34" charset="0"/>
                <a:cs typeface="Verdana" pitchFamily="34" charset="0"/>
              </a:rPr>
              <a:t>volumen</a:t>
            </a:r>
            <a:r>
              <a:rPr lang="es-CL" sz="1200" dirty="0">
                <a:solidFill>
                  <a:schemeClr val="tx2"/>
                </a:solidFill>
                <a:latin typeface="Verdana" pitchFamily="34" charset="0"/>
                <a:ea typeface="Verdana" pitchFamily="34" charset="0"/>
                <a:cs typeface="Verdana" pitchFamily="34" charset="0"/>
              </a:rPr>
              <a:t> del producto o servicio específico a adquirir, </a:t>
            </a:r>
            <a:r>
              <a:rPr lang="es-CL" sz="1200" b="1" dirty="0">
                <a:solidFill>
                  <a:schemeClr val="tx2"/>
                </a:solidFill>
                <a:latin typeface="Verdana" pitchFamily="34" charset="0"/>
                <a:ea typeface="Verdana" pitchFamily="34" charset="0"/>
                <a:cs typeface="Verdana" pitchFamily="34" charset="0"/>
              </a:rPr>
              <a:t>los tiempos</a:t>
            </a:r>
            <a:r>
              <a:rPr lang="es-CL" sz="1200" dirty="0">
                <a:solidFill>
                  <a:schemeClr val="tx2"/>
                </a:solidFill>
                <a:latin typeface="Verdana" pitchFamily="34" charset="0"/>
                <a:ea typeface="Verdana" pitchFamily="34" charset="0"/>
                <a:cs typeface="Verdana" pitchFamily="34" charset="0"/>
              </a:rPr>
              <a:t> y </a:t>
            </a:r>
            <a:r>
              <a:rPr lang="es-CL" sz="1200" b="1" dirty="0">
                <a:solidFill>
                  <a:schemeClr val="tx2"/>
                </a:solidFill>
                <a:latin typeface="Verdana" pitchFamily="34" charset="0"/>
                <a:ea typeface="Verdana" pitchFamily="34" charset="0"/>
                <a:cs typeface="Verdana" pitchFamily="34" charset="0"/>
              </a:rPr>
              <a:t>lugares de entrega</a:t>
            </a:r>
            <a:r>
              <a:rPr lang="es-CL" sz="1200" dirty="0">
                <a:solidFill>
                  <a:schemeClr val="tx2"/>
                </a:solidFill>
                <a:latin typeface="Verdana" pitchFamily="34" charset="0"/>
                <a:ea typeface="Verdana" pitchFamily="34" charset="0"/>
                <a:cs typeface="Verdana" pitchFamily="34" charset="0"/>
              </a:rPr>
              <a:t>, la </a:t>
            </a:r>
            <a:r>
              <a:rPr lang="es-CL" sz="1200" b="1" dirty="0">
                <a:solidFill>
                  <a:schemeClr val="tx2"/>
                </a:solidFill>
                <a:latin typeface="Verdana" pitchFamily="34" charset="0"/>
                <a:ea typeface="Verdana" pitchFamily="34" charset="0"/>
                <a:cs typeface="Verdana" pitchFamily="34" charset="0"/>
              </a:rPr>
              <a:t>fecha de la compra</a:t>
            </a:r>
            <a:r>
              <a:rPr lang="es-CL" sz="1200" dirty="0">
                <a:solidFill>
                  <a:schemeClr val="tx2"/>
                </a:solidFill>
                <a:latin typeface="Verdana" pitchFamily="34" charset="0"/>
                <a:ea typeface="Verdana" pitchFamily="34" charset="0"/>
                <a:cs typeface="Verdana" pitchFamily="34" charset="0"/>
              </a:rPr>
              <a:t>, entre </a:t>
            </a:r>
            <a:r>
              <a:rPr lang="es-CL" sz="1200" dirty="0" smtClean="0">
                <a:solidFill>
                  <a:schemeClr val="tx2"/>
                </a:solidFill>
                <a:latin typeface="Verdana" pitchFamily="34" charset="0"/>
                <a:ea typeface="Verdana" pitchFamily="34" charset="0"/>
                <a:cs typeface="Verdana" pitchFamily="34" charset="0"/>
              </a:rPr>
              <a:t>otros. Plazo </a:t>
            </a:r>
            <a:r>
              <a:rPr lang="es-CL" sz="1200" dirty="0">
                <a:solidFill>
                  <a:schemeClr val="tx2"/>
                </a:solidFill>
                <a:latin typeface="Verdana" pitchFamily="34" charset="0"/>
                <a:ea typeface="Verdana" pitchFamily="34" charset="0"/>
                <a:cs typeface="Verdana" pitchFamily="34" charset="0"/>
              </a:rPr>
              <a:t>que en ningún caso será inferior a los </a:t>
            </a:r>
            <a:r>
              <a:rPr lang="es-CL" sz="1200" b="1" dirty="0">
                <a:solidFill>
                  <a:schemeClr val="tx2"/>
                </a:solidFill>
                <a:latin typeface="Verdana" pitchFamily="34" charset="0"/>
                <a:ea typeface="Verdana" pitchFamily="34" charset="0"/>
                <a:cs typeface="Verdana" pitchFamily="34" charset="0"/>
              </a:rPr>
              <a:t>10 días corridos antes de la emisión de la Orden de Compra.</a:t>
            </a:r>
          </a:p>
        </p:txBody>
      </p:sp>
    </p:spTree>
    <p:extLst>
      <p:ext uri="{BB962C8B-B14F-4D97-AF65-F5344CB8AC3E}">
        <p14:creationId xmlns:p14="http://schemas.microsoft.com/office/powerpoint/2010/main" val="318785586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11 Imagen" descr="producto en tiend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878" y="2822526"/>
            <a:ext cx="2890838" cy="17287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8068" name="13 Imagen" descr="porcentaje descuento.JPG"/>
          <p:cNvPicPr>
            <a:picLocks noChangeAspect="1"/>
          </p:cNvPicPr>
          <p:nvPr/>
        </p:nvPicPr>
        <p:blipFill>
          <a:blip r:embed="rId4">
            <a:extLst>
              <a:ext uri="{28A0092B-C50C-407E-A947-70E740481C1C}">
                <a14:useLocalDpi xmlns:a14="http://schemas.microsoft.com/office/drawing/2010/main" val="0"/>
              </a:ext>
            </a:extLst>
          </a:blip>
          <a:srcRect l="15454" t="16000" r="4675" b="51131"/>
          <a:stretch>
            <a:fillRect/>
          </a:stretch>
        </p:blipFill>
        <p:spPr bwMode="auto">
          <a:xfrm>
            <a:off x="6707932" y="3445818"/>
            <a:ext cx="2305050" cy="48220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9 Rectángulo redondeado"/>
          <p:cNvSpPr/>
          <p:nvPr/>
        </p:nvSpPr>
        <p:spPr>
          <a:xfrm>
            <a:off x="395536" y="1016376"/>
            <a:ext cx="8298408" cy="1573060"/>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lstStyle/>
          <a:p>
            <a:pPr algn="just">
              <a:buFont typeface="Arial" pitchFamily="34" charset="0"/>
              <a:buChar char="•"/>
              <a:defRPr/>
            </a:pPr>
            <a:r>
              <a:rPr lang="es-CL" sz="1200" dirty="0">
                <a:solidFill>
                  <a:schemeClr val="bg1"/>
                </a:solidFill>
                <a:latin typeface="Verdana" pitchFamily="34" charset="0"/>
                <a:ea typeface="Verdana" pitchFamily="34" charset="0"/>
                <a:cs typeface="Verdana" pitchFamily="34" charset="0"/>
              </a:rPr>
              <a:t> Los precios publicados en tienda son </a:t>
            </a:r>
            <a:r>
              <a:rPr lang="es-CL" sz="1200" dirty="0" smtClean="0">
                <a:solidFill>
                  <a:schemeClr val="bg1"/>
                </a:solidFill>
                <a:latin typeface="Verdana" pitchFamily="34" charset="0"/>
                <a:ea typeface="Verdana" pitchFamily="34" charset="0"/>
                <a:cs typeface="Verdana" pitchFamily="34" charset="0"/>
              </a:rPr>
              <a:t>vigentes. </a:t>
            </a:r>
            <a:endParaRPr lang="es-CL" sz="1200" dirty="0">
              <a:solidFill>
                <a:schemeClr val="bg1"/>
              </a:solidFill>
              <a:latin typeface="Verdana" pitchFamily="34" charset="0"/>
              <a:ea typeface="Verdana" pitchFamily="34" charset="0"/>
              <a:cs typeface="Verdana" pitchFamily="34" charset="0"/>
            </a:endParaRPr>
          </a:p>
          <a:p>
            <a:pPr algn="just">
              <a:defRPr/>
            </a:pPr>
            <a:endParaRPr lang="es-CL" sz="1200" dirty="0">
              <a:solidFill>
                <a:schemeClr val="bg1"/>
              </a:solidFill>
              <a:latin typeface="Verdana" pitchFamily="34" charset="0"/>
              <a:ea typeface="Verdana" pitchFamily="34" charset="0"/>
              <a:cs typeface="Verdana" pitchFamily="34" charset="0"/>
            </a:endParaRPr>
          </a:p>
          <a:p>
            <a:pPr algn="just">
              <a:buFont typeface="Arial" pitchFamily="34" charset="0"/>
              <a:buChar char="•"/>
              <a:defRPr/>
            </a:pPr>
            <a:r>
              <a:rPr lang="es-CL" sz="1200" dirty="0">
                <a:solidFill>
                  <a:schemeClr val="bg1"/>
                </a:solidFill>
                <a:latin typeface="Verdana" pitchFamily="34" charset="0"/>
                <a:ea typeface="Verdana" pitchFamily="34" charset="0"/>
                <a:cs typeface="Verdana" pitchFamily="34" charset="0"/>
              </a:rPr>
              <a:t> </a:t>
            </a:r>
            <a:r>
              <a:rPr lang="es-CL" sz="1200" dirty="0" smtClean="0">
                <a:solidFill>
                  <a:schemeClr val="bg1"/>
                </a:solidFill>
                <a:latin typeface="Verdana" pitchFamily="34" charset="0"/>
                <a:ea typeface="Verdana" pitchFamily="34" charset="0"/>
                <a:cs typeface="Verdana" pitchFamily="34" charset="0"/>
              </a:rPr>
              <a:t>Los precios están expresados en valores NETOS y en la moneda en que trabaja la respectiva industria (Unidad de Fomento, Peso, Dólar, etc.)</a:t>
            </a:r>
            <a:endParaRPr lang="es-CL" sz="1200" dirty="0">
              <a:solidFill>
                <a:schemeClr val="bg1"/>
              </a:solidFill>
              <a:latin typeface="Verdana" pitchFamily="34" charset="0"/>
              <a:ea typeface="Verdana" pitchFamily="34" charset="0"/>
              <a:cs typeface="Verdana" pitchFamily="34" charset="0"/>
            </a:endParaRPr>
          </a:p>
          <a:p>
            <a:pPr algn="just">
              <a:defRPr/>
            </a:pPr>
            <a:endParaRPr lang="es-CL" sz="1200" dirty="0">
              <a:solidFill>
                <a:schemeClr val="bg1"/>
              </a:solidFill>
              <a:latin typeface="Verdana" pitchFamily="34" charset="0"/>
              <a:ea typeface="Verdana" pitchFamily="34" charset="0"/>
              <a:cs typeface="Verdana" pitchFamily="34" charset="0"/>
            </a:endParaRPr>
          </a:p>
          <a:p>
            <a:pPr algn="just">
              <a:buFont typeface="Arial" pitchFamily="34" charset="0"/>
              <a:buChar char="•"/>
              <a:defRPr/>
            </a:pPr>
            <a:r>
              <a:rPr lang="es-CL" sz="1200" dirty="0">
                <a:solidFill>
                  <a:schemeClr val="bg1"/>
                </a:solidFill>
                <a:latin typeface="Verdana" pitchFamily="34" charset="0"/>
                <a:ea typeface="Verdana" pitchFamily="34" charset="0"/>
                <a:cs typeface="Verdana" pitchFamily="34" charset="0"/>
              </a:rPr>
              <a:t> El valor final del producto es la combinación del Precio del Producto + Aplicación de Flete – Descuento sobre el Monto de la orden de compra, de acuerdo al tramo en que se ubique ésta.</a:t>
            </a:r>
          </a:p>
        </p:txBody>
      </p:sp>
      <p:sp>
        <p:nvSpPr>
          <p:cNvPr id="88072" name="10 CuadroTexto"/>
          <p:cNvSpPr txBox="1">
            <a:spLocks noChangeArrowheads="1"/>
          </p:cNvSpPr>
          <p:nvPr/>
        </p:nvSpPr>
        <p:spPr bwMode="auto">
          <a:xfrm>
            <a:off x="3112619" y="3302199"/>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sz="4400" b="1" dirty="0">
                <a:solidFill>
                  <a:schemeClr val="tx2"/>
                </a:solidFill>
              </a:rPr>
              <a:t>+</a:t>
            </a:r>
          </a:p>
        </p:txBody>
      </p:sp>
      <p:sp>
        <p:nvSpPr>
          <p:cNvPr id="88073" name="11 CuadroTexto"/>
          <p:cNvSpPr txBox="1">
            <a:spLocks noChangeArrowheads="1"/>
          </p:cNvSpPr>
          <p:nvPr/>
        </p:nvSpPr>
        <p:spPr bwMode="auto">
          <a:xfrm>
            <a:off x="6357857" y="3302199"/>
            <a:ext cx="372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sz="4400" dirty="0">
                <a:solidFill>
                  <a:schemeClr val="tx2"/>
                </a:solidFill>
              </a:rPr>
              <a:t>-</a:t>
            </a:r>
          </a:p>
        </p:txBody>
      </p:sp>
      <p:sp>
        <p:nvSpPr>
          <p:cNvPr id="88074" name="12 CuadroTexto"/>
          <p:cNvSpPr txBox="1">
            <a:spLocks noChangeArrowheads="1"/>
          </p:cNvSpPr>
          <p:nvPr/>
        </p:nvSpPr>
        <p:spPr bwMode="auto">
          <a:xfrm>
            <a:off x="603263" y="272653"/>
            <a:ext cx="6632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rgbClr val="FF0000"/>
                </a:solidFill>
                <a:latin typeface="Verdana" pitchFamily="34" charset="0"/>
                <a:ea typeface="Verdana" pitchFamily="34" charset="0"/>
                <a:cs typeface="Verdana" pitchFamily="34" charset="0"/>
              </a:rPr>
              <a:t>Precios</a:t>
            </a:r>
            <a:endParaRPr lang="es-ES_tradnl" sz="2000" b="1" dirty="0">
              <a:solidFill>
                <a:srgbClr val="FF0000"/>
              </a:solidFill>
              <a:latin typeface="Verdana" pitchFamily="34" charset="0"/>
              <a:ea typeface="Verdana" pitchFamily="34" charset="0"/>
              <a:cs typeface="Verdana" pitchFamily="34" charset="0"/>
            </a:endParaRPr>
          </a:p>
        </p:txBody>
      </p:sp>
      <p:pic>
        <p:nvPicPr>
          <p:cNvPr id="9" name="4 Marcador de contenid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511" t="18283" r="9478" b="41777"/>
          <a:stretch/>
        </p:blipFill>
        <p:spPr bwMode="auto">
          <a:xfrm>
            <a:off x="3663213" y="3239143"/>
            <a:ext cx="2672513" cy="89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85144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500"/>
                                        <p:tgtEl>
                                          <p:spTgt spid="880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72"/>
                                        </p:tgtEl>
                                        <p:attrNameLst>
                                          <p:attrName>style.visibility</p:attrName>
                                        </p:attrNameLst>
                                      </p:cBhvr>
                                      <p:to>
                                        <p:strVal val="visible"/>
                                      </p:to>
                                    </p:set>
                                    <p:animEffect transition="in" filter="fade">
                                      <p:cBhvr>
                                        <p:cTn id="10" dur="500"/>
                                        <p:tgtEl>
                                          <p:spTgt spid="88072"/>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073"/>
                                        </p:tgtEl>
                                        <p:attrNameLst>
                                          <p:attrName>style.visibility</p:attrName>
                                        </p:attrNameLst>
                                      </p:cBhvr>
                                      <p:to>
                                        <p:strVal val="visible"/>
                                      </p:to>
                                    </p:set>
                                    <p:animEffect transition="in" filter="fade">
                                      <p:cBhvr>
                                        <p:cTn id="16" dur="500"/>
                                        <p:tgtEl>
                                          <p:spTgt spid="88073"/>
                                        </p:tgtEl>
                                      </p:cBhvr>
                                    </p:animEffect>
                                  </p:childTnLst>
                                </p:cTn>
                              </p:par>
                              <p:par>
                                <p:cTn id="17" presetID="10" presetClass="entr" presetSubtype="0" fill="hold" nodeType="withEffect">
                                  <p:stCondLst>
                                    <p:cond delay="0"/>
                                  </p:stCondLst>
                                  <p:childTnLst>
                                    <p:set>
                                      <p:cBhvr>
                                        <p:cTn id="18" dur="1" fill="hold">
                                          <p:stCondLst>
                                            <p:cond delay="0"/>
                                          </p:stCondLst>
                                        </p:cTn>
                                        <p:tgtEl>
                                          <p:spTgt spid="88068"/>
                                        </p:tgtEl>
                                        <p:attrNameLst>
                                          <p:attrName>style.visibility</p:attrName>
                                        </p:attrNameLst>
                                      </p:cBhvr>
                                      <p:to>
                                        <p:strVal val="visible"/>
                                      </p:to>
                                    </p:set>
                                    <p:animEffect transition="in" filter="fade">
                                      <p:cBhvr>
                                        <p:cTn id="19"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p:bldP spid="880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8 Rectángulo"/>
          <p:cNvSpPr>
            <a:spLocks noChangeArrowheads="1"/>
          </p:cNvSpPr>
          <p:nvPr/>
        </p:nvSpPr>
        <p:spPr bwMode="auto">
          <a:xfrm>
            <a:off x="603250" y="1059598"/>
            <a:ext cx="8101050" cy="49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0638" algn="just">
              <a:lnSpc>
                <a:spcPct val="115000"/>
              </a:lnSpc>
            </a:pPr>
            <a:r>
              <a:rPr lang="es-CL" sz="1200" dirty="0">
                <a:solidFill>
                  <a:schemeClr val="tx2"/>
                </a:solidFill>
                <a:latin typeface="Verdana" pitchFamily="34" charset="0"/>
                <a:ea typeface="Verdana" pitchFamily="34" charset="0"/>
                <a:cs typeface="Verdana" pitchFamily="34" charset="0"/>
              </a:rPr>
              <a:t>4.- El proveedor por su parte, </a:t>
            </a:r>
            <a:r>
              <a:rPr lang="es-CL" sz="1200" b="1" dirty="0">
                <a:solidFill>
                  <a:schemeClr val="tx2"/>
                </a:solidFill>
                <a:latin typeface="Verdana" pitchFamily="34" charset="0"/>
                <a:ea typeface="Verdana" pitchFamily="34" charset="0"/>
                <a:cs typeface="Verdana" pitchFamily="34" charset="0"/>
              </a:rPr>
              <a:t>podrá efectuar una oferta especial de conformidad</a:t>
            </a:r>
            <a:r>
              <a:rPr lang="es-CL" sz="1200" dirty="0">
                <a:solidFill>
                  <a:schemeClr val="tx2"/>
                </a:solidFill>
                <a:latin typeface="Verdana" pitchFamily="34" charset="0"/>
                <a:ea typeface="Verdana" pitchFamily="34" charset="0"/>
                <a:cs typeface="Verdana" pitchFamily="34" charset="0"/>
              </a:rPr>
              <a:t> a lo señalado en </a:t>
            </a:r>
            <a:r>
              <a:rPr lang="es-CL" sz="1200" dirty="0" smtClean="0">
                <a:solidFill>
                  <a:schemeClr val="tx2"/>
                </a:solidFill>
                <a:latin typeface="Verdana" pitchFamily="34" charset="0"/>
                <a:ea typeface="Verdana" pitchFamily="34" charset="0"/>
                <a:cs typeface="Verdana" pitchFamily="34" charset="0"/>
              </a:rPr>
              <a:t>punto </a:t>
            </a:r>
            <a:r>
              <a:rPr lang="es-CL" sz="1200" dirty="0">
                <a:solidFill>
                  <a:schemeClr val="tx2"/>
                </a:solidFill>
                <a:latin typeface="Verdana" pitchFamily="34" charset="0"/>
                <a:ea typeface="Verdana" pitchFamily="34" charset="0"/>
                <a:cs typeface="Verdana" pitchFamily="34" charset="0"/>
              </a:rPr>
              <a:t>“Descuentos Especiales (ofertas)”. </a:t>
            </a:r>
          </a:p>
        </p:txBody>
      </p:sp>
      <p:sp>
        <p:nvSpPr>
          <p:cNvPr id="110596" name="9 Rectángulo"/>
          <p:cNvSpPr>
            <a:spLocks noChangeArrowheads="1"/>
          </p:cNvSpPr>
          <p:nvPr/>
        </p:nvSpPr>
        <p:spPr bwMode="auto">
          <a:xfrm>
            <a:off x="592380" y="1707659"/>
            <a:ext cx="8090693" cy="7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0638" algn="just">
              <a:lnSpc>
                <a:spcPct val="115000"/>
              </a:lnSpc>
            </a:pPr>
            <a:r>
              <a:rPr lang="es-CL" sz="1200" dirty="0">
                <a:solidFill>
                  <a:schemeClr val="tx2"/>
                </a:solidFill>
                <a:latin typeface="Verdana" pitchFamily="34" charset="0"/>
                <a:ea typeface="Verdana" pitchFamily="34" charset="0"/>
                <a:cs typeface="Verdana" pitchFamily="34" charset="0"/>
              </a:rPr>
              <a:t>5.- La entidad deberá seleccionar </a:t>
            </a:r>
            <a:r>
              <a:rPr lang="es-CL" sz="1200" b="1" dirty="0">
                <a:solidFill>
                  <a:schemeClr val="tx2"/>
                </a:solidFill>
                <a:latin typeface="Verdana" pitchFamily="34" charset="0"/>
                <a:ea typeface="Verdana" pitchFamily="34" charset="0"/>
                <a:cs typeface="Verdana" pitchFamily="34" charset="0"/>
              </a:rPr>
              <a:t>la oferta más conveniente</a:t>
            </a:r>
            <a:r>
              <a:rPr lang="es-CL" sz="1200" dirty="0">
                <a:solidFill>
                  <a:schemeClr val="tx2"/>
                </a:solidFill>
                <a:latin typeface="Verdana" pitchFamily="34" charset="0"/>
                <a:ea typeface="Verdana" pitchFamily="34" charset="0"/>
                <a:cs typeface="Verdana" pitchFamily="34" charset="0"/>
              </a:rPr>
              <a:t> según resultado del cuadro comparativo que deberá confeccionar sobre la base de los </a:t>
            </a:r>
            <a:r>
              <a:rPr lang="es-CL" sz="1200" b="1" dirty="0">
                <a:solidFill>
                  <a:schemeClr val="tx2"/>
                </a:solidFill>
                <a:latin typeface="Verdana" pitchFamily="34" charset="0"/>
                <a:ea typeface="Verdana" pitchFamily="34" charset="0"/>
                <a:cs typeface="Verdana" pitchFamily="34" charset="0"/>
              </a:rPr>
              <a:t>criterios de evaluación y ponderaciones definidos en estas bases de licitación.</a:t>
            </a:r>
          </a:p>
        </p:txBody>
      </p:sp>
      <p:sp>
        <p:nvSpPr>
          <p:cNvPr id="110597" name="7 CuadroTexto"/>
          <p:cNvSpPr txBox="1">
            <a:spLocks noChangeArrowheads="1"/>
          </p:cNvSpPr>
          <p:nvPr/>
        </p:nvSpPr>
        <p:spPr bwMode="auto">
          <a:xfrm>
            <a:off x="603250" y="272653"/>
            <a:ext cx="7424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smtClean="0">
                <a:solidFill>
                  <a:schemeClr val="tx2"/>
                </a:solidFill>
                <a:latin typeface="Verdana" pitchFamily="34" charset="0"/>
                <a:ea typeface="Verdana" pitchFamily="34" charset="0"/>
                <a:cs typeface="Verdana" pitchFamily="34" charset="0"/>
              </a:rPr>
              <a:t>Grandes Compras</a:t>
            </a:r>
            <a:endParaRPr lang="es-ES_tradnl" sz="2000" b="1" dirty="0">
              <a:solidFill>
                <a:schemeClr val="tx2"/>
              </a:solidFill>
              <a:latin typeface="Verdana" pitchFamily="34" charset="0"/>
              <a:ea typeface="Verdana" pitchFamily="34" charset="0"/>
              <a:cs typeface="Verdana" pitchFamily="34" charset="0"/>
            </a:endParaRPr>
          </a:p>
        </p:txBody>
      </p:sp>
      <p:pic>
        <p:nvPicPr>
          <p:cNvPr id="6" name="4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8" name="7 CuadroTexto"/>
          <p:cNvSpPr txBox="1">
            <a:spLocks noChangeArrowheads="1"/>
          </p:cNvSpPr>
          <p:nvPr/>
        </p:nvSpPr>
        <p:spPr bwMode="auto">
          <a:xfrm>
            <a:off x="3365070" y="195724"/>
            <a:ext cx="2816225" cy="46166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s-CL" sz="1600" b="1" dirty="0">
                <a:solidFill>
                  <a:schemeClr val="bg1"/>
                </a:solidFill>
                <a:latin typeface="Verdana" pitchFamily="34" charset="0"/>
                <a:ea typeface="Verdana" pitchFamily="34" charset="0"/>
                <a:cs typeface="Verdana" pitchFamily="34" charset="0"/>
              </a:rPr>
              <a:t>Procedimiento</a:t>
            </a:r>
          </a:p>
        </p:txBody>
      </p:sp>
      <p:sp>
        <p:nvSpPr>
          <p:cNvPr id="9" name="5 Rectángulo"/>
          <p:cNvSpPr>
            <a:spLocks noChangeArrowheads="1"/>
          </p:cNvSpPr>
          <p:nvPr/>
        </p:nvSpPr>
        <p:spPr bwMode="auto">
          <a:xfrm>
            <a:off x="603259" y="2589444"/>
            <a:ext cx="8101051" cy="7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0638" algn="just">
              <a:lnSpc>
                <a:spcPct val="115000"/>
              </a:lnSpc>
            </a:pPr>
            <a:r>
              <a:rPr lang="es-ES" sz="1200" dirty="0">
                <a:solidFill>
                  <a:schemeClr val="tx2"/>
                </a:solidFill>
                <a:latin typeface="Verdana" pitchFamily="34" charset="0"/>
                <a:ea typeface="Verdana" pitchFamily="34" charset="0"/>
                <a:cs typeface="Verdana" pitchFamily="34" charset="0"/>
              </a:rPr>
              <a:t>6.- La entidad </a:t>
            </a:r>
            <a:r>
              <a:rPr lang="es-ES" sz="1200" b="1" dirty="0">
                <a:solidFill>
                  <a:schemeClr val="tx2"/>
                </a:solidFill>
                <a:latin typeface="Verdana" pitchFamily="34" charset="0"/>
                <a:ea typeface="Verdana" pitchFamily="34" charset="0"/>
                <a:cs typeface="Verdana" pitchFamily="34" charset="0"/>
              </a:rPr>
              <a:t>no considerará</a:t>
            </a:r>
            <a:r>
              <a:rPr lang="es-ES" sz="1200" dirty="0">
                <a:solidFill>
                  <a:schemeClr val="tx2"/>
                </a:solidFill>
                <a:latin typeface="Verdana" pitchFamily="34" charset="0"/>
                <a:ea typeface="Verdana" pitchFamily="34" charset="0"/>
                <a:cs typeface="Verdana" pitchFamily="34" charset="0"/>
              </a:rPr>
              <a:t> en el cuadro comparativo aquellos proveedores que dentro del plazo señalado en el punto 3 informaren, expresamente, que </a:t>
            </a:r>
            <a:r>
              <a:rPr lang="es-ES" sz="1200" b="1" dirty="0">
                <a:solidFill>
                  <a:schemeClr val="tx2"/>
                </a:solidFill>
                <a:latin typeface="Verdana" pitchFamily="34" charset="0"/>
                <a:ea typeface="Verdana" pitchFamily="34" charset="0"/>
                <a:cs typeface="Verdana" pitchFamily="34" charset="0"/>
              </a:rPr>
              <a:t>no están en condiciones</a:t>
            </a:r>
            <a:r>
              <a:rPr lang="es-ES" sz="1200" dirty="0">
                <a:solidFill>
                  <a:schemeClr val="tx2"/>
                </a:solidFill>
                <a:latin typeface="Verdana" pitchFamily="34" charset="0"/>
                <a:ea typeface="Verdana" pitchFamily="34" charset="0"/>
                <a:cs typeface="Verdana" pitchFamily="34" charset="0"/>
              </a:rPr>
              <a:t> de atender el requerimiento.</a:t>
            </a:r>
            <a:endParaRPr lang="es-CL" sz="1200"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3388971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fade">
                                      <p:cBhvr>
                                        <p:cTn id="7" dur="500"/>
                                        <p:tgtEl>
                                          <p:spTgt spid="1105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596"/>
                                        </p:tgtEl>
                                        <p:attrNameLst>
                                          <p:attrName>style.visibility</p:attrName>
                                        </p:attrNameLst>
                                      </p:cBhvr>
                                      <p:to>
                                        <p:strVal val="visible"/>
                                      </p:to>
                                    </p:set>
                                    <p:animEffect transition="in" filter="fade">
                                      <p:cBhvr>
                                        <p:cTn id="12" dur="500"/>
                                        <p:tgtEl>
                                          <p:spTgt spid="1105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p:bldP spid="11059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6 CuadroTexto"/>
          <p:cNvSpPr txBox="1">
            <a:spLocks noChangeArrowheads="1"/>
          </p:cNvSpPr>
          <p:nvPr/>
        </p:nvSpPr>
        <p:spPr bwMode="auto">
          <a:xfrm>
            <a:off x="603250" y="272653"/>
            <a:ext cx="7424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smtClean="0">
                <a:solidFill>
                  <a:schemeClr val="tx2"/>
                </a:solidFill>
                <a:latin typeface="Verdana" pitchFamily="34" charset="0"/>
                <a:ea typeface="Verdana" pitchFamily="34" charset="0"/>
                <a:cs typeface="Verdana" pitchFamily="34" charset="0"/>
              </a:rPr>
              <a:t>Grandes Compras</a:t>
            </a:r>
            <a:endParaRPr lang="es-ES_tradnl" sz="2000" b="1" dirty="0">
              <a:solidFill>
                <a:schemeClr val="tx2"/>
              </a:solidFill>
              <a:latin typeface="Verdana" pitchFamily="34" charset="0"/>
              <a:ea typeface="Verdana" pitchFamily="34" charset="0"/>
              <a:cs typeface="Verdana" pitchFamily="34" charset="0"/>
            </a:endParaRPr>
          </a:p>
        </p:txBody>
      </p:sp>
      <p:pic>
        <p:nvPicPr>
          <p:cNvPr id="6" name="4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8" name="7 CuadroTexto"/>
          <p:cNvSpPr txBox="1">
            <a:spLocks noChangeArrowheads="1"/>
          </p:cNvSpPr>
          <p:nvPr/>
        </p:nvSpPr>
        <p:spPr bwMode="auto">
          <a:xfrm>
            <a:off x="3419502" y="222358"/>
            <a:ext cx="2816225" cy="46166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s-CL" sz="1600" b="1" dirty="0">
                <a:solidFill>
                  <a:schemeClr val="bg1"/>
                </a:solidFill>
                <a:latin typeface="Verdana" pitchFamily="34" charset="0"/>
                <a:ea typeface="Verdana" pitchFamily="34" charset="0"/>
                <a:cs typeface="Verdana" pitchFamily="34" charset="0"/>
              </a:rPr>
              <a:t>Procedimiento</a:t>
            </a:r>
          </a:p>
        </p:txBody>
      </p:sp>
      <p:sp>
        <p:nvSpPr>
          <p:cNvPr id="3" name="2 Rectángulo redondeado"/>
          <p:cNvSpPr/>
          <p:nvPr/>
        </p:nvSpPr>
        <p:spPr>
          <a:xfrm>
            <a:off x="509704" y="2408502"/>
            <a:ext cx="1152128" cy="7103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400" dirty="0" smtClean="0"/>
              <a:t>Llamado</a:t>
            </a:r>
            <a:endParaRPr lang="es-CL" sz="1400" dirty="0"/>
          </a:p>
        </p:txBody>
      </p:sp>
      <p:sp>
        <p:nvSpPr>
          <p:cNvPr id="4" name="3 Rectángulo redondeado"/>
          <p:cNvSpPr/>
          <p:nvPr/>
        </p:nvSpPr>
        <p:spPr>
          <a:xfrm>
            <a:off x="2047948" y="2427239"/>
            <a:ext cx="976462" cy="355181"/>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L" sz="1400" dirty="0" smtClean="0">
                <a:solidFill>
                  <a:schemeClr val="tx2"/>
                </a:solidFill>
              </a:rPr>
              <a:t>Ofertas</a:t>
            </a:r>
            <a:endParaRPr lang="es-CL" sz="1400" dirty="0">
              <a:solidFill>
                <a:schemeClr val="tx2"/>
              </a:solidFill>
            </a:endParaRPr>
          </a:p>
        </p:txBody>
      </p:sp>
      <p:sp>
        <p:nvSpPr>
          <p:cNvPr id="12" name="11 Rectángulo redondeado"/>
          <p:cNvSpPr/>
          <p:nvPr/>
        </p:nvSpPr>
        <p:spPr>
          <a:xfrm>
            <a:off x="3483703" y="2408499"/>
            <a:ext cx="1552526" cy="7103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400" dirty="0" smtClean="0"/>
              <a:t>Cierre Recepción de Ofertas</a:t>
            </a:r>
            <a:endParaRPr lang="es-CL" sz="1400" dirty="0"/>
          </a:p>
        </p:txBody>
      </p:sp>
      <p:sp>
        <p:nvSpPr>
          <p:cNvPr id="13" name="12 Rectángulo redondeado"/>
          <p:cNvSpPr/>
          <p:nvPr/>
        </p:nvSpPr>
        <p:spPr>
          <a:xfrm>
            <a:off x="5322524" y="2417978"/>
            <a:ext cx="1296144" cy="355181"/>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L" sz="1400" dirty="0" smtClean="0">
                <a:solidFill>
                  <a:schemeClr val="tx2"/>
                </a:solidFill>
              </a:rPr>
              <a:t>Evaluación</a:t>
            </a:r>
            <a:endParaRPr lang="es-CL" sz="1400" dirty="0">
              <a:solidFill>
                <a:schemeClr val="tx2"/>
              </a:solidFill>
            </a:endParaRPr>
          </a:p>
        </p:txBody>
      </p:sp>
      <p:sp>
        <p:nvSpPr>
          <p:cNvPr id="14" name="13 Rectángulo redondeado"/>
          <p:cNvSpPr/>
          <p:nvPr/>
        </p:nvSpPr>
        <p:spPr>
          <a:xfrm>
            <a:off x="6904964" y="2408502"/>
            <a:ext cx="1853208" cy="7103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400" dirty="0" smtClean="0"/>
              <a:t>Formalización de la compra</a:t>
            </a:r>
            <a:endParaRPr lang="es-CL" sz="1400" dirty="0"/>
          </a:p>
        </p:txBody>
      </p:sp>
      <p:cxnSp>
        <p:nvCxnSpPr>
          <p:cNvPr id="9" name="8 Conector recto de flecha"/>
          <p:cNvCxnSpPr/>
          <p:nvPr/>
        </p:nvCxnSpPr>
        <p:spPr>
          <a:xfrm>
            <a:off x="1661863" y="2890422"/>
            <a:ext cx="1821871"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9 Triángulo isósceles"/>
          <p:cNvSpPr/>
          <p:nvPr/>
        </p:nvSpPr>
        <p:spPr>
          <a:xfrm>
            <a:off x="1661863" y="2890438"/>
            <a:ext cx="1821871" cy="773231"/>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sz="1400" dirty="0" smtClean="0"/>
              <a:t>Al menos </a:t>
            </a:r>
          </a:p>
          <a:p>
            <a:pPr algn="ctr"/>
            <a:r>
              <a:rPr lang="es-CL" sz="1400" dirty="0" smtClean="0"/>
              <a:t>10 días</a:t>
            </a:r>
            <a:endParaRPr lang="es-CL" sz="1400" dirty="0"/>
          </a:p>
        </p:txBody>
      </p:sp>
      <p:cxnSp>
        <p:nvCxnSpPr>
          <p:cNvPr id="15" name="14 Conector recto de flecha"/>
          <p:cNvCxnSpPr/>
          <p:nvPr/>
        </p:nvCxnSpPr>
        <p:spPr>
          <a:xfrm>
            <a:off x="5036243" y="2959998"/>
            <a:ext cx="186873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8 Rectángulo"/>
          <p:cNvSpPr>
            <a:spLocks noChangeArrowheads="1"/>
          </p:cNvSpPr>
          <p:nvPr/>
        </p:nvSpPr>
        <p:spPr bwMode="auto">
          <a:xfrm>
            <a:off x="603669" y="987575"/>
            <a:ext cx="8090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CL" sz="1200" dirty="0">
                <a:solidFill>
                  <a:schemeClr val="tx2"/>
                </a:solidFill>
                <a:latin typeface="Verdana" pitchFamily="34" charset="0"/>
                <a:ea typeface="Verdana" pitchFamily="34" charset="0"/>
                <a:cs typeface="Verdana" pitchFamily="34" charset="0"/>
              </a:rPr>
              <a:t>7.- </a:t>
            </a:r>
            <a:r>
              <a:rPr lang="es-CL" sz="1200" b="1" dirty="0">
                <a:solidFill>
                  <a:schemeClr val="tx2"/>
                </a:solidFill>
                <a:latin typeface="Verdana" pitchFamily="34" charset="0"/>
                <a:ea typeface="Verdana" pitchFamily="34" charset="0"/>
                <a:cs typeface="Verdana" pitchFamily="34" charset="0"/>
              </a:rPr>
              <a:t>La entidad estará obligada a adjuntar dicho cuadro comparativo a la Orden de Compra respectiva y será de fundamento a la Resolución que apruebe la adquisición.</a:t>
            </a:r>
          </a:p>
        </p:txBody>
      </p:sp>
      <p:sp>
        <p:nvSpPr>
          <p:cNvPr id="32" name="9 Rectángulo"/>
          <p:cNvSpPr>
            <a:spLocks noChangeArrowheads="1"/>
          </p:cNvSpPr>
          <p:nvPr/>
        </p:nvSpPr>
        <p:spPr bwMode="auto">
          <a:xfrm>
            <a:off x="603643" y="1583400"/>
            <a:ext cx="80906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CL" sz="1200" dirty="0">
                <a:solidFill>
                  <a:schemeClr val="tx2"/>
                </a:solidFill>
                <a:latin typeface="Verdana" pitchFamily="34" charset="0"/>
                <a:ea typeface="Verdana" pitchFamily="34" charset="0"/>
                <a:cs typeface="Verdana" pitchFamily="34" charset="0"/>
              </a:rPr>
              <a:t>8.-   El resultado del proceso será publicado en el sistema.</a:t>
            </a:r>
          </a:p>
        </p:txBody>
      </p:sp>
    </p:spTree>
    <p:extLst>
      <p:ext uri="{BB962C8B-B14F-4D97-AF65-F5344CB8AC3E}">
        <p14:creationId xmlns:p14="http://schemas.microsoft.com/office/powerpoint/2010/main" val="8174175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P spid="10" grpId="0" animBg="1"/>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6 CuadroTexto"/>
          <p:cNvSpPr txBox="1">
            <a:spLocks noChangeArrowheads="1"/>
          </p:cNvSpPr>
          <p:nvPr/>
        </p:nvSpPr>
        <p:spPr bwMode="auto">
          <a:xfrm>
            <a:off x="603250" y="272653"/>
            <a:ext cx="7424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smtClean="0">
                <a:solidFill>
                  <a:schemeClr val="tx2"/>
                </a:solidFill>
                <a:latin typeface="Verdana" pitchFamily="34" charset="0"/>
                <a:ea typeface="Verdana" pitchFamily="34" charset="0"/>
                <a:cs typeface="Verdana" pitchFamily="34" charset="0"/>
              </a:rPr>
              <a:t>Grandes Compras</a:t>
            </a:r>
            <a:endParaRPr lang="es-ES_tradnl" sz="2000" b="1" dirty="0">
              <a:solidFill>
                <a:schemeClr val="tx2"/>
              </a:solidFill>
              <a:latin typeface="Verdana" pitchFamily="34" charset="0"/>
              <a:ea typeface="Verdana" pitchFamily="34" charset="0"/>
              <a:cs typeface="Verdana" pitchFamily="34" charset="0"/>
            </a:endParaRPr>
          </a:p>
        </p:txBody>
      </p:sp>
      <p:pic>
        <p:nvPicPr>
          <p:cNvPr id="6" name="4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8" name="7 CuadroTexto"/>
          <p:cNvSpPr txBox="1">
            <a:spLocks noChangeArrowheads="1"/>
          </p:cNvSpPr>
          <p:nvPr/>
        </p:nvSpPr>
        <p:spPr bwMode="auto">
          <a:xfrm>
            <a:off x="603250" y="678596"/>
            <a:ext cx="7569150" cy="415498"/>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s-CL" sz="1400" b="1" dirty="0" smtClean="0">
                <a:solidFill>
                  <a:schemeClr val="bg1"/>
                </a:solidFill>
                <a:latin typeface="Verdana" pitchFamily="34" charset="0"/>
                <a:ea typeface="Verdana" pitchFamily="34" charset="0"/>
                <a:cs typeface="Verdana" pitchFamily="34" charset="0"/>
              </a:rPr>
              <a:t>Procedimiento formalización de la compra</a:t>
            </a:r>
            <a:endParaRPr lang="es-CL" sz="1400" b="1" dirty="0">
              <a:solidFill>
                <a:schemeClr val="bg1"/>
              </a:solidFill>
              <a:latin typeface="Verdana" pitchFamily="34" charset="0"/>
              <a:ea typeface="Verdana" pitchFamily="34" charset="0"/>
              <a:cs typeface="Verdana" pitchFamily="34" charset="0"/>
            </a:endParaRPr>
          </a:p>
        </p:txBody>
      </p:sp>
      <p:sp>
        <p:nvSpPr>
          <p:cNvPr id="21" name="20 Rectángulo redondeado"/>
          <p:cNvSpPr/>
          <p:nvPr/>
        </p:nvSpPr>
        <p:spPr>
          <a:xfrm>
            <a:off x="3220376" y="1443163"/>
            <a:ext cx="1646189" cy="58229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L" sz="1200" dirty="0" smtClean="0">
                <a:solidFill>
                  <a:schemeClr val="tx2"/>
                </a:solidFill>
              </a:rPr>
              <a:t>Resolución o Decreto de Adjudicación</a:t>
            </a:r>
            <a:endParaRPr lang="es-CL" sz="1200" dirty="0">
              <a:solidFill>
                <a:schemeClr val="tx2"/>
              </a:solidFill>
            </a:endParaRPr>
          </a:p>
        </p:txBody>
      </p:sp>
      <p:sp>
        <p:nvSpPr>
          <p:cNvPr id="24" name="23 Rectángulo redondeado"/>
          <p:cNvSpPr/>
          <p:nvPr/>
        </p:nvSpPr>
        <p:spPr>
          <a:xfrm>
            <a:off x="5817062" y="1508537"/>
            <a:ext cx="2553778" cy="45155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400" dirty="0" smtClean="0"/>
              <a:t>Firma de Contrato</a:t>
            </a:r>
          </a:p>
          <a:p>
            <a:pPr algn="ctr"/>
            <a:r>
              <a:rPr lang="es-CL" sz="1400" dirty="0" smtClean="0"/>
              <a:t>(Acuerdo Complementario)</a:t>
            </a:r>
            <a:endParaRPr lang="es-CL" sz="1400" dirty="0"/>
          </a:p>
        </p:txBody>
      </p:sp>
      <p:sp>
        <p:nvSpPr>
          <p:cNvPr id="25" name="24 Rectángulo redondeado"/>
          <p:cNvSpPr/>
          <p:nvPr/>
        </p:nvSpPr>
        <p:spPr>
          <a:xfrm>
            <a:off x="5817062" y="3206331"/>
            <a:ext cx="2553778" cy="833227"/>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L" sz="1200" dirty="0" smtClean="0">
                <a:solidFill>
                  <a:schemeClr val="tx2"/>
                </a:solidFill>
              </a:rPr>
              <a:t>Resolución o Decreto que aprueba la firma del contrato</a:t>
            </a:r>
            <a:endParaRPr lang="es-CL" sz="1200" dirty="0">
              <a:solidFill>
                <a:schemeClr val="tx2"/>
              </a:solidFill>
            </a:endParaRPr>
          </a:p>
        </p:txBody>
      </p:sp>
      <p:sp>
        <p:nvSpPr>
          <p:cNvPr id="26" name="25 Rectángulo redondeado"/>
          <p:cNvSpPr/>
          <p:nvPr/>
        </p:nvSpPr>
        <p:spPr>
          <a:xfrm>
            <a:off x="1383818" y="1508538"/>
            <a:ext cx="1164136" cy="360040"/>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200" dirty="0" smtClean="0"/>
              <a:t>Adjudicación</a:t>
            </a:r>
            <a:endParaRPr lang="es-CL" sz="1200" dirty="0"/>
          </a:p>
        </p:txBody>
      </p:sp>
      <p:sp>
        <p:nvSpPr>
          <p:cNvPr id="30" name="29 Rectángulo redondeado"/>
          <p:cNvSpPr/>
          <p:nvPr/>
        </p:nvSpPr>
        <p:spPr>
          <a:xfrm>
            <a:off x="3239576" y="3412409"/>
            <a:ext cx="1646189" cy="51275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200" dirty="0" smtClean="0"/>
              <a:t>Envío de la Orden de Compra</a:t>
            </a:r>
            <a:endParaRPr lang="es-CL" sz="1200" dirty="0"/>
          </a:p>
        </p:txBody>
      </p:sp>
      <p:cxnSp>
        <p:nvCxnSpPr>
          <p:cNvPr id="31" name="30 Conector recto de flecha"/>
          <p:cNvCxnSpPr>
            <a:stCxn id="26" idx="3"/>
          </p:cNvCxnSpPr>
          <p:nvPr/>
        </p:nvCxnSpPr>
        <p:spPr>
          <a:xfrm>
            <a:off x="2547954" y="1688556"/>
            <a:ext cx="69159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31 Conector recto de flecha"/>
          <p:cNvCxnSpPr>
            <a:stCxn id="21" idx="3"/>
            <a:endCxn id="24" idx="1"/>
          </p:cNvCxnSpPr>
          <p:nvPr/>
        </p:nvCxnSpPr>
        <p:spPr>
          <a:xfrm>
            <a:off x="4866565" y="1734311"/>
            <a:ext cx="950497" cy="2"/>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34" name="33 Rectángulo redondeado"/>
          <p:cNvSpPr/>
          <p:nvPr/>
        </p:nvSpPr>
        <p:spPr>
          <a:xfrm>
            <a:off x="846878" y="3298040"/>
            <a:ext cx="1701076" cy="74151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200" dirty="0" smtClean="0"/>
              <a:t>Aceptación de la Orden de Compra por el proveedor</a:t>
            </a:r>
            <a:endParaRPr lang="es-CL" sz="1200" dirty="0"/>
          </a:p>
        </p:txBody>
      </p:sp>
      <p:grpSp>
        <p:nvGrpSpPr>
          <p:cNvPr id="35" name="34 Grupo"/>
          <p:cNvGrpSpPr/>
          <p:nvPr/>
        </p:nvGrpSpPr>
        <p:grpSpPr>
          <a:xfrm>
            <a:off x="5470502" y="1312014"/>
            <a:ext cx="3044354" cy="3138640"/>
            <a:chOff x="5333321" y="2276872"/>
            <a:chExt cx="2910567" cy="3875356"/>
          </a:xfrm>
          <a:scene3d>
            <a:camera prst="orthographicFront">
              <a:rot lat="0" lon="0" rev="0"/>
            </a:camera>
            <a:lightRig rig="balanced" dir="t">
              <a:rot lat="0" lon="0" rev="8700000"/>
            </a:lightRig>
          </a:scene3d>
        </p:grpSpPr>
        <p:sp>
          <p:nvSpPr>
            <p:cNvPr id="36" name="35 Rectángulo"/>
            <p:cNvSpPr/>
            <p:nvPr/>
          </p:nvSpPr>
          <p:spPr>
            <a:xfrm>
              <a:off x="5333321" y="2276872"/>
              <a:ext cx="2910567" cy="3528392"/>
            </a:xfrm>
            <a:prstGeom prst="rect">
              <a:avLst/>
            </a:prstGeom>
            <a:noFill/>
            <a:ln>
              <a:solidFill>
                <a:schemeClr val="tx2"/>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a:p>
          </p:txBody>
        </p:sp>
        <p:sp>
          <p:nvSpPr>
            <p:cNvPr id="37" name="36 Rectángulo"/>
            <p:cNvSpPr/>
            <p:nvPr/>
          </p:nvSpPr>
          <p:spPr>
            <a:xfrm>
              <a:off x="6199800" y="5805265"/>
              <a:ext cx="2044088" cy="346963"/>
            </a:xfrm>
            <a:prstGeom prst="rect">
              <a:avLst/>
            </a:prstGeom>
            <a:solidFill>
              <a:schemeClr val="tx2"/>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smtClean="0"/>
                <a:t>No es Obligatorio</a:t>
              </a:r>
              <a:endParaRPr lang="es-CL" sz="1200" dirty="0"/>
            </a:p>
          </p:txBody>
        </p:sp>
      </p:grpSp>
      <p:cxnSp>
        <p:nvCxnSpPr>
          <p:cNvPr id="39" name="38 Conector recto de flecha"/>
          <p:cNvCxnSpPr/>
          <p:nvPr/>
        </p:nvCxnSpPr>
        <p:spPr>
          <a:xfrm flipH="1">
            <a:off x="4866569" y="3628432"/>
            <a:ext cx="950499"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cxnSp>
        <p:nvCxnSpPr>
          <p:cNvPr id="62" name="61 Conector recto de flecha"/>
          <p:cNvCxnSpPr>
            <a:stCxn id="24" idx="2"/>
            <a:endCxn id="25" idx="0"/>
          </p:cNvCxnSpPr>
          <p:nvPr/>
        </p:nvCxnSpPr>
        <p:spPr>
          <a:xfrm>
            <a:off x="7093951" y="1960088"/>
            <a:ext cx="0" cy="1246243"/>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cxnSp>
        <p:nvCxnSpPr>
          <p:cNvPr id="67" name="66 Conector recto de flecha"/>
          <p:cNvCxnSpPr/>
          <p:nvPr/>
        </p:nvCxnSpPr>
        <p:spPr>
          <a:xfrm flipH="1">
            <a:off x="2547954" y="3628432"/>
            <a:ext cx="691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1622" name="111621 Conector recto de flecha"/>
          <p:cNvCxnSpPr/>
          <p:nvPr/>
        </p:nvCxnSpPr>
        <p:spPr>
          <a:xfrm>
            <a:off x="4043454" y="2025460"/>
            <a:ext cx="0" cy="1386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1 CuadroTexto"/>
          <p:cNvSpPr txBox="1"/>
          <p:nvPr/>
        </p:nvSpPr>
        <p:spPr>
          <a:xfrm>
            <a:off x="394480" y="2167710"/>
            <a:ext cx="2808312" cy="830997"/>
          </a:xfrm>
          <a:prstGeom prst="rect">
            <a:avLst/>
          </a:prstGeom>
          <a:noFill/>
          <a:ln>
            <a:solidFill>
              <a:schemeClr val="accent1"/>
            </a:solidFill>
          </a:ln>
        </p:spPr>
        <p:txBody>
          <a:bodyPr wrap="square" rtlCol="0">
            <a:spAutoFit/>
          </a:bodyPr>
          <a:lstStyle/>
          <a:p>
            <a:pPr algn="ctr"/>
            <a:r>
              <a:rPr lang="es-CL" sz="1200" dirty="0" smtClean="0">
                <a:solidFill>
                  <a:schemeClr val="tx2"/>
                </a:solidFill>
              </a:rPr>
              <a:t>“…cuadro que será adjuntado a la OC que se emita y servirá de fundamento de la resolución que aprueba la adquisición.”</a:t>
            </a:r>
            <a:endParaRPr lang="es-CL" sz="1200" dirty="0">
              <a:solidFill>
                <a:schemeClr val="tx2"/>
              </a:solidFill>
            </a:endParaRPr>
          </a:p>
        </p:txBody>
      </p:sp>
      <p:cxnSp>
        <p:nvCxnSpPr>
          <p:cNvPr id="4" name="3 Conector recto de flecha"/>
          <p:cNvCxnSpPr/>
          <p:nvPr/>
        </p:nvCxnSpPr>
        <p:spPr>
          <a:xfrm flipH="1" flipV="1">
            <a:off x="3239576" y="2998707"/>
            <a:ext cx="666768" cy="413702"/>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52190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1622"/>
                                        </p:tgtEl>
                                        <p:attrNameLst>
                                          <p:attrName>style.visibility</p:attrName>
                                        </p:attrNameLst>
                                      </p:cBhvr>
                                      <p:to>
                                        <p:strVal val="visible"/>
                                      </p:to>
                                    </p:set>
                                    <p:animEffect transition="in" filter="fade">
                                      <p:cBhvr>
                                        <p:cTn id="20" dur="500"/>
                                        <p:tgtEl>
                                          <p:spTgt spid="1116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6" grpId="0" animBg="1"/>
      <p:bldP spid="30" grpId="0" animBg="1"/>
      <p:bldP spid="3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122" name="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8" y="21"/>
            <a:ext cx="1998662"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508" y="4503738"/>
            <a:ext cx="203993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3284250" y="1400680"/>
            <a:ext cx="4680520" cy="57050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s-CL" sz="3200" dirty="0" smtClean="0">
                <a:solidFill>
                  <a:prstClr val="white"/>
                </a:solidFill>
                <a:latin typeface="Verdana" pitchFamily="34" charset="0"/>
                <a:ea typeface="Verdana" pitchFamily="34" charset="0"/>
                <a:cs typeface="Verdana" pitchFamily="34" charset="0"/>
              </a:rPr>
              <a:t>Gracias</a:t>
            </a:r>
            <a:endParaRPr lang="es-CL" sz="3600" b="1" dirty="0" smtClean="0">
              <a:solidFill>
                <a:prstClr val="white"/>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84575393"/>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606622" y="1146200"/>
            <a:ext cx="7785394" cy="993502"/>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marL="88900" algn="just">
              <a:buFont typeface="Arial" charset="0"/>
              <a:buNone/>
              <a:defRPr/>
            </a:pPr>
            <a:r>
              <a:rPr lang="es-CL" sz="1200" dirty="0">
                <a:solidFill>
                  <a:schemeClr val="bg1"/>
                </a:solidFill>
                <a:latin typeface="Verdana" pitchFamily="34" charset="0"/>
                <a:ea typeface="Verdana" pitchFamily="34" charset="0"/>
                <a:cs typeface="Verdana" pitchFamily="34" charset="0"/>
              </a:rPr>
              <a:t>Los proveedores se comprometen a mantener en Convenio Marco el mejor precio ofertado a sus clientes para los bienes y servicios adjudicados. En caso que ofrezcan mejores precios a cualquiera de sus clientes, estos deberán verse reflejados en el Catálogo Electrónico de Convenios Marco.</a:t>
            </a:r>
          </a:p>
        </p:txBody>
      </p:sp>
      <p:sp>
        <p:nvSpPr>
          <p:cNvPr id="2" name="1 Flecha abajo"/>
          <p:cNvSpPr/>
          <p:nvPr/>
        </p:nvSpPr>
        <p:spPr>
          <a:xfrm>
            <a:off x="3347864" y="2139702"/>
            <a:ext cx="2159000" cy="729127"/>
          </a:xfrm>
          <a:prstGeom prst="downArrow">
            <a:avLst/>
          </a:prstGeom>
          <a:solidFill>
            <a:srgbClr val="EF41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 name="6 Rectángulo redondeado"/>
          <p:cNvSpPr/>
          <p:nvPr/>
        </p:nvSpPr>
        <p:spPr>
          <a:xfrm>
            <a:off x="898919" y="2868829"/>
            <a:ext cx="7200800" cy="1251093"/>
          </a:xfrm>
          <a:prstGeom prst="round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anchor="ctr"/>
          <a:lstStyle/>
          <a:p>
            <a:pPr marL="88900" algn="just">
              <a:buFont typeface="Arial" charset="0"/>
              <a:buNone/>
              <a:defRPr/>
            </a:pPr>
            <a:r>
              <a:rPr lang="es-CL" sz="1200" b="1" dirty="0">
                <a:solidFill>
                  <a:schemeClr val="tx2"/>
                </a:solidFill>
                <a:latin typeface="Verdana" pitchFamily="34" charset="0"/>
                <a:ea typeface="Verdana" pitchFamily="34" charset="0"/>
                <a:cs typeface="Verdana" pitchFamily="34" charset="0"/>
              </a:rPr>
              <a:t>Recuerde..!!</a:t>
            </a:r>
          </a:p>
          <a:p>
            <a:pPr marL="88900" algn="just">
              <a:buFont typeface="Arial" charset="0"/>
              <a:buNone/>
              <a:defRPr/>
            </a:pPr>
            <a:r>
              <a:rPr lang="es-CL" sz="1200" dirty="0">
                <a:solidFill>
                  <a:schemeClr val="tx2"/>
                </a:solidFill>
                <a:latin typeface="Verdana" pitchFamily="34" charset="0"/>
                <a:ea typeface="Verdana" pitchFamily="34" charset="0"/>
                <a:cs typeface="Verdana" pitchFamily="34" charset="0"/>
              </a:rPr>
              <a:t>Art.15 Reglamento: «…..En el evento que la Entidad obtenga condiciones más ventajosas respecto de un bien o servicio contenido en el Catálogo, </a:t>
            </a:r>
            <a:r>
              <a:rPr lang="es-CL" sz="1200" b="1" dirty="0">
                <a:solidFill>
                  <a:schemeClr val="tx2"/>
                </a:solidFill>
                <a:latin typeface="Verdana" pitchFamily="34" charset="0"/>
                <a:ea typeface="Verdana" pitchFamily="34" charset="0"/>
                <a:cs typeface="Verdana" pitchFamily="34" charset="0"/>
              </a:rPr>
              <a:t>deberá informarlo a la DCCP</a:t>
            </a:r>
            <a:r>
              <a:rPr lang="es-CL" sz="1200" dirty="0">
                <a:solidFill>
                  <a:schemeClr val="tx2"/>
                </a:solidFill>
                <a:latin typeface="Verdana" pitchFamily="34" charset="0"/>
                <a:ea typeface="Verdana" pitchFamily="34" charset="0"/>
                <a:cs typeface="Verdana" pitchFamily="34" charset="0"/>
              </a:rPr>
              <a:t>, a través del canal que esta disponga……»</a:t>
            </a:r>
          </a:p>
        </p:txBody>
      </p:sp>
      <p:sp>
        <p:nvSpPr>
          <p:cNvPr id="89097" name="7 CuadroTexto"/>
          <p:cNvSpPr txBox="1">
            <a:spLocks noChangeArrowheads="1"/>
          </p:cNvSpPr>
          <p:nvPr/>
        </p:nvSpPr>
        <p:spPr bwMode="auto">
          <a:xfrm>
            <a:off x="603263" y="272653"/>
            <a:ext cx="6632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rgbClr val="FF0000"/>
                </a:solidFill>
                <a:latin typeface="Verdana" pitchFamily="34" charset="0"/>
                <a:ea typeface="Verdana" pitchFamily="34" charset="0"/>
                <a:cs typeface="Verdana" pitchFamily="34" charset="0"/>
              </a:rPr>
              <a:t>Compromiso </a:t>
            </a:r>
            <a:r>
              <a:rPr lang="es-ES_tradnl" sz="2000" b="1" dirty="0">
                <a:solidFill>
                  <a:srgbClr val="FF0000"/>
                </a:solidFill>
                <a:latin typeface="Verdana" pitchFamily="34" charset="0"/>
                <a:ea typeface="Verdana" pitchFamily="34" charset="0"/>
                <a:cs typeface="Verdana" pitchFamily="34" charset="0"/>
              </a:rPr>
              <a:t>del mejor precio</a:t>
            </a:r>
          </a:p>
        </p:txBody>
      </p:sp>
      <p:pic>
        <p:nvPicPr>
          <p:cNvPr id="8"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Tree>
    <p:extLst>
      <p:ext uri="{BB962C8B-B14F-4D97-AF65-F5344CB8AC3E}">
        <p14:creationId xmlns:p14="http://schemas.microsoft.com/office/powerpoint/2010/main" val="293609646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541345496"/>
              </p:ext>
            </p:extLst>
          </p:nvPr>
        </p:nvGraphicFramePr>
        <p:xfrm>
          <a:off x="571483" y="2463754"/>
          <a:ext cx="8001059" cy="2409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139" name="5 Marcador de número de diapositiva"/>
          <p:cNvSpPr>
            <a:spLocks noGrp="1"/>
          </p:cNvSpPr>
          <p:nvPr>
            <p:ph type="sldNum" sz="quarter" idx="4294967295"/>
          </p:nvPr>
        </p:nvSpPr>
        <p:spPr bwMode="auto">
          <a:xfrm>
            <a:off x="7010400" y="4767264"/>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3A1CDEB-630A-45E7-81A4-CA10832C4603}" type="slidenum">
              <a:rPr lang="es-MX" smtClean="0">
                <a:solidFill>
                  <a:srgbClr val="898989"/>
                </a:solidFill>
                <a:latin typeface="Calibri" pitchFamily="34" charset="0"/>
              </a:rPr>
              <a:pPr eaLnBrk="1" fontAlgn="base" hangingPunct="1">
                <a:spcBef>
                  <a:spcPct val="0"/>
                </a:spcBef>
                <a:spcAft>
                  <a:spcPct val="0"/>
                </a:spcAft>
              </a:pPr>
              <a:t>4</a:t>
            </a:fld>
            <a:endParaRPr lang="es-MX" smtClean="0">
              <a:solidFill>
                <a:srgbClr val="898989"/>
              </a:solidFill>
              <a:latin typeface="Calibri" pitchFamily="34" charset="0"/>
            </a:endParaRPr>
          </a:p>
        </p:txBody>
      </p:sp>
      <p:sp>
        <p:nvSpPr>
          <p:cNvPr id="7" name="6 Rectángulo redondeado"/>
          <p:cNvSpPr/>
          <p:nvPr/>
        </p:nvSpPr>
        <p:spPr>
          <a:xfrm>
            <a:off x="395536" y="980543"/>
            <a:ext cx="8352928" cy="1303176"/>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just" eaLnBrk="0" hangingPunct="0">
              <a:defRPr/>
            </a:pPr>
            <a:r>
              <a:rPr lang="es-ES" sz="1200" dirty="0">
                <a:solidFill>
                  <a:schemeClr val="bg1"/>
                </a:solidFill>
                <a:latin typeface="Verdana" pitchFamily="34" charset="0"/>
                <a:ea typeface="Verdana" pitchFamily="34" charset="0"/>
                <a:cs typeface="Verdana" pitchFamily="34" charset="0"/>
              </a:rPr>
              <a:t>Por acuerdo entre las entidades y el proveedor adjudicado, </a:t>
            </a:r>
            <a:r>
              <a:rPr lang="es-ES" sz="1200" b="1" u="sng" dirty="0">
                <a:solidFill>
                  <a:schemeClr val="bg1"/>
                </a:solidFill>
                <a:latin typeface="Verdana" pitchFamily="34" charset="0"/>
                <a:ea typeface="Verdana" pitchFamily="34" charset="0"/>
                <a:cs typeface="Verdana" pitchFamily="34" charset="0"/>
              </a:rPr>
              <a:t>podrá suscribirse un acuerdo complementario</a:t>
            </a:r>
            <a:r>
              <a:rPr lang="es-ES" sz="1200" dirty="0">
                <a:solidFill>
                  <a:schemeClr val="bg1"/>
                </a:solidFill>
                <a:latin typeface="Verdana" pitchFamily="34" charset="0"/>
                <a:ea typeface="Verdana" pitchFamily="34" charset="0"/>
                <a:cs typeface="Verdana" pitchFamily="34" charset="0"/>
              </a:rPr>
              <a:t>, en el cual se consigne el monto de la </a:t>
            </a:r>
            <a:r>
              <a:rPr lang="es-ES" sz="1200" b="1" dirty="0">
                <a:solidFill>
                  <a:schemeClr val="bg1"/>
                </a:solidFill>
                <a:latin typeface="Verdana" pitchFamily="34" charset="0"/>
                <a:ea typeface="Verdana" pitchFamily="34" charset="0"/>
                <a:cs typeface="Verdana" pitchFamily="34" charset="0"/>
              </a:rPr>
              <a:t>garantía de Fiel Cumplimiento</a:t>
            </a:r>
            <a:r>
              <a:rPr lang="es-ES" sz="1200" dirty="0">
                <a:solidFill>
                  <a:schemeClr val="bg1"/>
                </a:solidFill>
                <a:latin typeface="Verdana" pitchFamily="34" charset="0"/>
                <a:ea typeface="Verdana" pitchFamily="34" charset="0"/>
                <a:cs typeface="Verdana" pitchFamily="34" charset="0"/>
              </a:rPr>
              <a:t> de acuerdo a lo establecido en artículo 68 del Reglamento de Compras, que en este caso corresponde a un </a:t>
            </a:r>
            <a:r>
              <a:rPr lang="es-ES" sz="1200" b="1" dirty="0">
                <a:solidFill>
                  <a:schemeClr val="bg1"/>
                </a:solidFill>
                <a:latin typeface="Verdana" pitchFamily="34" charset="0"/>
                <a:ea typeface="Verdana" pitchFamily="34" charset="0"/>
                <a:cs typeface="Verdana" pitchFamily="34" charset="0"/>
              </a:rPr>
              <a:t>5%</a:t>
            </a:r>
            <a:r>
              <a:rPr lang="es-ES" sz="1200" dirty="0">
                <a:solidFill>
                  <a:schemeClr val="bg1"/>
                </a:solidFill>
                <a:latin typeface="Verdana" pitchFamily="34" charset="0"/>
                <a:ea typeface="Verdana" pitchFamily="34" charset="0"/>
                <a:cs typeface="Verdana" pitchFamily="34" charset="0"/>
              </a:rPr>
              <a:t> del monto total del mencionado acuerdo, </a:t>
            </a:r>
            <a:r>
              <a:rPr lang="es-ES" sz="1200" b="1" u="sng" dirty="0">
                <a:solidFill>
                  <a:schemeClr val="bg1"/>
                </a:solidFill>
                <a:latin typeface="Verdana" pitchFamily="34" charset="0"/>
                <a:ea typeface="Verdana" pitchFamily="34" charset="0"/>
                <a:cs typeface="Verdana" pitchFamily="34" charset="0"/>
              </a:rPr>
              <a:t>y se especifiquen las condiciones particulares de la adquisición, tales como condiciones y oportunidad de entrega, entre otros</a:t>
            </a:r>
            <a:r>
              <a:rPr lang="es-ES" sz="1200" dirty="0" smtClean="0">
                <a:solidFill>
                  <a:schemeClr val="bg1"/>
                </a:solidFill>
                <a:latin typeface="Verdana" pitchFamily="34" charset="0"/>
                <a:ea typeface="Verdana" pitchFamily="34" charset="0"/>
                <a:cs typeface="Verdana" pitchFamily="34" charset="0"/>
              </a:rPr>
              <a:t>.</a:t>
            </a:r>
            <a:endParaRPr lang="es-ES" sz="1200" dirty="0">
              <a:solidFill>
                <a:schemeClr val="bg1"/>
              </a:solidFill>
              <a:latin typeface="Verdana" pitchFamily="34" charset="0"/>
              <a:ea typeface="Verdana" pitchFamily="34" charset="0"/>
              <a:cs typeface="Verdana" pitchFamily="34" charset="0"/>
            </a:endParaRPr>
          </a:p>
        </p:txBody>
      </p:sp>
      <p:sp>
        <p:nvSpPr>
          <p:cNvPr id="91143" name="8 CuadroTexto"/>
          <p:cNvSpPr txBox="1">
            <a:spLocks noChangeArrowheads="1"/>
          </p:cNvSpPr>
          <p:nvPr/>
        </p:nvSpPr>
        <p:spPr bwMode="auto">
          <a:xfrm>
            <a:off x="603250" y="272653"/>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rgbClr val="FF0000"/>
                </a:solidFill>
                <a:latin typeface="Verdana" pitchFamily="34" charset="0"/>
                <a:ea typeface="Verdana" pitchFamily="34" charset="0"/>
                <a:cs typeface="Verdana" pitchFamily="34" charset="0"/>
              </a:rPr>
              <a:t>Acuerdos Complementarios</a:t>
            </a:r>
            <a:endParaRPr lang="es-ES_tradnl" sz="2000" b="1" dirty="0">
              <a:solidFill>
                <a:srgbClr val="FF0000"/>
              </a:solidFill>
              <a:latin typeface="Verdana" pitchFamily="34" charset="0"/>
              <a:ea typeface="Verdana" pitchFamily="34" charset="0"/>
              <a:cs typeface="Verdana" pitchFamily="34" charset="0"/>
            </a:endParaRPr>
          </a:p>
        </p:txBody>
      </p:sp>
      <p:pic>
        <p:nvPicPr>
          <p:cNvPr id="6" name="4 Marcador de contenido"/>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Tree>
    <p:extLst>
      <p:ext uri="{BB962C8B-B14F-4D97-AF65-F5344CB8AC3E}">
        <p14:creationId xmlns:p14="http://schemas.microsoft.com/office/powerpoint/2010/main" val="22539212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8446210-4668-4E85-B02B-E3ADD0713099}"/>
                                            </p:graphicEl>
                                          </p:spTgt>
                                        </p:tgtEl>
                                        <p:attrNameLst>
                                          <p:attrName>style.visibility</p:attrName>
                                        </p:attrNameLst>
                                      </p:cBhvr>
                                      <p:to>
                                        <p:strVal val="visible"/>
                                      </p:to>
                                    </p:set>
                                    <p:animEffect transition="in" filter="fade">
                                      <p:cBhvr>
                                        <p:cTn id="7" dur="500"/>
                                        <p:tgtEl>
                                          <p:spTgt spid="5">
                                            <p:graphicEl>
                                              <a:dgm id="{F8446210-4668-4E85-B02B-E3ADD07130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0E27EDCE-ADF4-43DC-8AF6-0D89C4A5D328}"/>
                                            </p:graphicEl>
                                          </p:spTgt>
                                        </p:tgtEl>
                                        <p:attrNameLst>
                                          <p:attrName>style.visibility</p:attrName>
                                        </p:attrNameLst>
                                      </p:cBhvr>
                                      <p:to>
                                        <p:strVal val="visible"/>
                                      </p:to>
                                    </p:set>
                                    <p:animEffect transition="in" filter="fade">
                                      <p:cBhvr>
                                        <p:cTn id="12" dur="500"/>
                                        <p:tgtEl>
                                          <p:spTgt spid="5">
                                            <p:graphicEl>
                                              <a:dgm id="{0E27EDCE-ADF4-43DC-8AF6-0D89C4A5D32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04E31714-ABB0-44F5-A8A9-1D6BB70CE97C}"/>
                                            </p:graphicEl>
                                          </p:spTgt>
                                        </p:tgtEl>
                                        <p:attrNameLst>
                                          <p:attrName>style.visibility</p:attrName>
                                        </p:attrNameLst>
                                      </p:cBhvr>
                                      <p:to>
                                        <p:strVal val="visible"/>
                                      </p:to>
                                    </p:set>
                                    <p:animEffect transition="in" filter="fade">
                                      <p:cBhvr>
                                        <p:cTn id="15" dur="500"/>
                                        <p:tgtEl>
                                          <p:spTgt spid="5">
                                            <p:graphicEl>
                                              <a:dgm id="{04E31714-ABB0-44F5-A8A9-1D6BB70CE97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03E07186-459C-40E3-A7AE-E73EB9DA5897}"/>
                                            </p:graphicEl>
                                          </p:spTgt>
                                        </p:tgtEl>
                                        <p:attrNameLst>
                                          <p:attrName>style.visibility</p:attrName>
                                        </p:attrNameLst>
                                      </p:cBhvr>
                                      <p:to>
                                        <p:strVal val="visible"/>
                                      </p:to>
                                    </p:set>
                                    <p:animEffect transition="in" filter="fade">
                                      <p:cBhvr>
                                        <p:cTn id="20" dur="500"/>
                                        <p:tgtEl>
                                          <p:spTgt spid="5">
                                            <p:graphicEl>
                                              <a:dgm id="{03E07186-459C-40E3-A7AE-E73EB9DA589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2A4CF416-FBDD-4E8F-9309-57468EC118C6}"/>
                                            </p:graphicEl>
                                          </p:spTgt>
                                        </p:tgtEl>
                                        <p:attrNameLst>
                                          <p:attrName>style.visibility</p:attrName>
                                        </p:attrNameLst>
                                      </p:cBhvr>
                                      <p:to>
                                        <p:strVal val="visible"/>
                                      </p:to>
                                    </p:set>
                                    <p:animEffect transition="in" filter="fade">
                                      <p:cBhvr>
                                        <p:cTn id="23" dur="500"/>
                                        <p:tgtEl>
                                          <p:spTgt spid="5">
                                            <p:graphicEl>
                                              <a:dgm id="{2A4CF416-FBDD-4E8F-9309-57468EC118C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341FAC75-655E-4A7B-891A-CC968FC405EE}"/>
                                            </p:graphicEl>
                                          </p:spTgt>
                                        </p:tgtEl>
                                        <p:attrNameLst>
                                          <p:attrName>style.visibility</p:attrName>
                                        </p:attrNameLst>
                                      </p:cBhvr>
                                      <p:to>
                                        <p:strVal val="visible"/>
                                      </p:to>
                                    </p:set>
                                    <p:animEffect transition="in" filter="fade">
                                      <p:cBhvr>
                                        <p:cTn id="28" dur="500"/>
                                        <p:tgtEl>
                                          <p:spTgt spid="5">
                                            <p:graphicEl>
                                              <a:dgm id="{341FAC75-655E-4A7B-891A-CC968FC405E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87755E3E-7C85-4BBC-BB6F-63319F279AEE}"/>
                                            </p:graphicEl>
                                          </p:spTgt>
                                        </p:tgtEl>
                                        <p:attrNameLst>
                                          <p:attrName>style.visibility</p:attrName>
                                        </p:attrNameLst>
                                      </p:cBhvr>
                                      <p:to>
                                        <p:strVal val="visible"/>
                                      </p:to>
                                    </p:set>
                                    <p:animEffect transition="in" filter="fade">
                                      <p:cBhvr>
                                        <p:cTn id="31" dur="500"/>
                                        <p:tgtEl>
                                          <p:spTgt spid="5">
                                            <p:graphicEl>
                                              <a:dgm id="{87755E3E-7C85-4BBC-BB6F-63319F279AE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F94FD291-F2DD-4711-BC4F-CEBFCBDACCC6}"/>
                                            </p:graphicEl>
                                          </p:spTgt>
                                        </p:tgtEl>
                                        <p:attrNameLst>
                                          <p:attrName>style.visibility</p:attrName>
                                        </p:attrNameLst>
                                      </p:cBhvr>
                                      <p:to>
                                        <p:strVal val="visible"/>
                                      </p:to>
                                    </p:set>
                                    <p:animEffect transition="in" filter="fade">
                                      <p:cBhvr>
                                        <p:cTn id="36" dur="500"/>
                                        <p:tgtEl>
                                          <p:spTgt spid="5">
                                            <p:graphicEl>
                                              <a:dgm id="{F94FD291-F2DD-4711-BC4F-CEBFCBDACCC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B92227F5-105F-41AB-9908-9C00D763CC6E}"/>
                                            </p:graphicEl>
                                          </p:spTgt>
                                        </p:tgtEl>
                                        <p:attrNameLst>
                                          <p:attrName>style.visibility</p:attrName>
                                        </p:attrNameLst>
                                      </p:cBhvr>
                                      <p:to>
                                        <p:strVal val="visible"/>
                                      </p:to>
                                    </p:set>
                                    <p:animEffect transition="in" filter="fade">
                                      <p:cBhvr>
                                        <p:cTn id="39" dur="500"/>
                                        <p:tgtEl>
                                          <p:spTgt spid="5">
                                            <p:graphicEl>
                                              <a:dgm id="{B92227F5-105F-41AB-9908-9C00D763CC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6 CuadroTexto"/>
          <p:cNvSpPr txBox="1">
            <a:spLocks noChangeArrowheads="1"/>
          </p:cNvSpPr>
          <p:nvPr/>
        </p:nvSpPr>
        <p:spPr bwMode="auto">
          <a:xfrm>
            <a:off x="684228" y="1006079"/>
            <a:ext cx="4073525" cy="338554"/>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1600" dirty="0">
                <a:solidFill>
                  <a:schemeClr val="bg1"/>
                </a:solidFill>
                <a:latin typeface="Trebuchet MS" pitchFamily="34" charset="0"/>
              </a:rPr>
              <a:t>Es deber y derecho del proveedor:</a:t>
            </a:r>
          </a:p>
        </p:txBody>
      </p:sp>
      <p:sp>
        <p:nvSpPr>
          <p:cNvPr id="7" name="6 Elipse"/>
          <p:cNvSpPr/>
          <p:nvPr/>
        </p:nvSpPr>
        <p:spPr>
          <a:xfrm>
            <a:off x="5413536" y="2977631"/>
            <a:ext cx="2552785" cy="1178727"/>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CL" sz="1600" b="1" dirty="0">
                <a:solidFill>
                  <a:schemeClr val="bg1"/>
                </a:solidFill>
              </a:rPr>
              <a:t>INCORPORAR / REEMPLAZAR PRODUCTOS</a:t>
            </a:r>
            <a:endParaRPr lang="es-MX" sz="1600" b="1" dirty="0">
              <a:solidFill>
                <a:schemeClr val="bg1"/>
              </a:solidFill>
            </a:endParaRPr>
          </a:p>
        </p:txBody>
      </p:sp>
      <p:sp>
        <p:nvSpPr>
          <p:cNvPr id="93190" name="7 Rectángulo"/>
          <p:cNvSpPr>
            <a:spLocks noChangeArrowheads="1"/>
          </p:cNvSpPr>
          <p:nvPr/>
        </p:nvSpPr>
        <p:spPr bwMode="auto">
          <a:xfrm>
            <a:off x="971605" y="3184292"/>
            <a:ext cx="55070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v"/>
            </a:pPr>
            <a:r>
              <a:rPr lang="es-CL" sz="1400" dirty="0">
                <a:solidFill>
                  <a:schemeClr val="tx2"/>
                </a:solidFill>
                <a:latin typeface="Trebuchet MS" pitchFamily="34" charset="0"/>
              </a:rPr>
              <a:t> Por necesidades especiales de los compradores</a:t>
            </a:r>
          </a:p>
          <a:p>
            <a:pPr>
              <a:buFont typeface="Wingdings" pitchFamily="2" charset="2"/>
              <a:buChar char="v"/>
            </a:pPr>
            <a:endParaRPr lang="es-CL" sz="1400" dirty="0">
              <a:solidFill>
                <a:schemeClr val="tx2"/>
              </a:solidFill>
              <a:latin typeface="Trebuchet MS" pitchFamily="34" charset="0"/>
            </a:endParaRPr>
          </a:p>
          <a:p>
            <a:pPr>
              <a:buFont typeface="Wingdings" pitchFamily="2" charset="2"/>
              <a:buChar char="v"/>
            </a:pPr>
            <a:r>
              <a:rPr lang="es-CL" sz="1400" dirty="0">
                <a:solidFill>
                  <a:schemeClr val="tx2"/>
                </a:solidFill>
                <a:latin typeface="Trebuchet MS" pitchFamily="34" charset="0"/>
              </a:rPr>
              <a:t> Por aparición de estos productos en el mercado</a:t>
            </a:r>
            <a:r>
              <a:rPr lang="es-CL" sz="1400" dirty="0">
                <a:solidFill>
                  <a:schemeClr val="tx2"/>
                </a:solidFill>
              </a:rPr>
              <a:t>	</a:t>
            </a:r>
          </a:p>
        </p:txBody>
      </p:sp>
      <p:sp>
        <p:nvSpPr>
          <p:cNvPr id="9" name="8 Elipse"/>
          <p:cNvSpPr/>
          <p:nvPr/>
        </p:nvSpPr>
        <p:spPr>
          <a:xfrm>
            <a:off x="603250" y="1568719"/>
            <a:ext cx="2500330" cy="1285884"/>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nchor="ctr"/>
          <a:lstStyle/>
          <a:p>
            <a:pPr algn="ctr">
              <a:defRPr/>
            </a:pPr>
            <a:r>
              <a:rPr lang="es-CL" sz="1600" b="1" dirty="0">
                <a:solidFill>
                  <a:schemeClr val="bg1"/>
                </a:solidFill>
              </a:rPr>
              <a:t>BLOQUEAR SUS PRODUCTOS</a:t>
            </a:r>
            <a:endParaRPr lang="es-MX" sz="1600" b="1" dirty="0">
              <a:solidFill>
                <a:schemeClr val="bg1"/>
              </a:solidFill>
            </a:endParaRPr>
          </a:p>
        </p:txBody>
      </p:sp>
      <p:sp>
        <p:nvSpPr>
          <p:cNvPr id="93194" name="9 Rectángulo"/>
          <p:cNvSpPr>
            <a:spLocks noChangeArrowheads="1"/>
          </p:cNvSpPr>
          <p:nvPr/>
        </p:nvSpPr>
        <p:spPr bwMode="auto">
          <a:xfrm>
            <a:off x="3151925" y="1842329"/>
            <a:ext cx="4814382" cy="73866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buFont typeface="Wingdings" pitchFamily="2" charset="2"/>
              <a:buChar char="v"/>
            </a:pPr>
            <a:r>
              <a:rPr lang="es-CL" sz="1400" dirty="0">
                <a:solidFill>
                  <a:schemeClr val="tx2"/>
                </a:solidFill>
                <a:latin typeface="Trebuchet MS" pitchFamily="34" charset="0"/>
              </a:rPr>
              <a:t> Por falta de stock del proveedor</a:t>
            </a:r>
          </a:p>
          <a:p>
            <a:pPr>
              <a:buFont typeface="Wingdings" pitchFamily="2" charset="2"/>
              <a:buChar char="v"/>
            </a:pPr>
            <a:endParaRPr lang="es-CL" sz="1400" dirty="0">
              <a:solidFill>
                <a:schemeClr val="tx2"/>
              </a:solidFill>
              <a:latin typeface="Trebuchet MS" pitchFamily="34" charset="0"/>
            </a:endParaRPr>
          </a:p>
          <a:p>
            <a:pPr>
              <a:buFont typeface="Wingdings" pitchFamily="2" charset="2"/>
              <a:buChar char="v"/>
            </a:pPr>
            <a:r>
              <a:rPr lang="es-CL" sz="1400" dirty="0">
                <a:solidFill>
                  <a:schemeClr val="tx2"/>
                </a:solidFill>
                <a:latin typeface="Trebuchet MS" pitchFamily="34" charset="0"/>
              </a:rPr>
              <a:t> Por estar descontinuados en el mercado</a:t>
            </a:r>
          </a:p>
        </p:txBody>
      </p:sp>
      <p:sp>
        <p:nvSpPr>
          <p:cNvPr id="93195" name="10 CuadroTexto"/>
          <p:cNvSpPr txBox="1">
            <a:spLocks noChangeArrowheads="1"/>
          </p:cNvSpPr>
          <p:nvPr/>
        </p:nvSpPr>
        <p:spPr bwMode="auto">
          <a:xfrm>
            <a:off x="603250" y="272653"/>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rgbClr val="FF0000"/>
                </a:solidFill>
                <a:latin typeface="Verdana" pitchFamily="34" charset="0"/>
                <a:ea typeface="Verdana" pitchFamily="34" charset="0"/>
                <a:cs typeface="Verdana" pitchFamily="34" charset="0"/>
              </a:rPr>
              <a:t>Bloqueo </a:t>
            </a:r>
            <a:r>
              <a:rPr lang="es-ES_tradnl" sz="2000" b="1" dirty="0">
                <a:solidFill>
                  <a:srgbClr val="FF0000"/>
                </a:solidFill>
                <a:latin typeface="Verdana" pitchFamily="34" charset="0"/>
                <a:ea typeface="Verdana" pitchFamily="34" charset="0"/>
                <a:cs typeface="Verdana" pitchFamily="34" charset="0"/>
              </a:rPr>
              <a:t>e incorporación</a:t>
            </a:r>
          </a:p>
        </p:txBody>
      </p:sp>
      <p:pic>
        <p:nvPicPr>
          <p:cNvPr id="8"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Tree>
    <p:extLst>
      <p:ext uri="{BB962C8B-B14F-4D97-AF65-F5344CB8AC3E}">
        <p14:creationId xmlns:p14="http://schemas.microsoft.com/office/powerpoint/2010/main" val="181819434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94"/>
                                        </p:tgtEl>
                                        <p:attrNameLst>
                                          <p:attrName>style.visibility</p:attrName>
                                        </p:attrNameLst>
                                      </p:cBhvr>
                                      <p:to>
                                        <p:strVal val="visible"/>
                                      </p:to>
                                    </p:set>
                                    <p:animEffect transition="in" filter="fade">
                                      <p:cBhvr>
                                        <p:cTn id="7" dur="500"/>
                                        <p:tgtEl>
                                          <p:spTgt spid="93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3190"/>
                                        </p:tgtEl>
                                        <p:attrNameLst>
                                          <p:attrName>style.visibility</p:attrName>
                                        </p:attrNameLst>
                                      </p:cBhvr>
                                      <p:to>
                                        <p:strVal val="visible"/>
                                      </p:to>
                                    </p:set>
                                    <p:animEffect transition="in" filter="fade">
                                      <p:cBhvr>
                                        <p:cTn id="18" dur="500"/>
                                        <p:tgtEl>
                                          <p:spTgt spid="9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3190" grpId="0"/>
      <p:bldP spid="9" grpId="0" animBg="1"/>
      <p:bldP spid="931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438141" y="1526598"/>
            <a:ext cx="4320480" cy="2592289"/>
          </a:xfrm>
          <a:prstGeom prst="roundRect">
            <a:avLst/>
          </a:prstGeom>
          <a:solidFill>
            <a:schemeClr val="bg1"/>
          </a:solidFill>
          <a:ln>
            <a:solidFill>
              <a:schemeClr val="tx2"/>
            </a:solidFill>
          </a:ln>
        </p:spPr>
        <p:style>
          <a:lnRef idx="0">
            <a:schemeClr val="accent1"/>
          </a:lnRef>
          <a:fillRef idx="3">
            <a:schemeClr val="accent1"/>
          </a:fillRef>
          <a:effectRef idx="3">
            <a:schemeClr val="accent1"/>
          </a:effectRef>
          <a:fontRef idx="minor">
            <a:schemeClr val="lt1"/>
          </a:fontRef>
        </p:style>
        <p:txBody>
          <a:bodyPr anchor="ctr"/>
          <a:lstStyle/>
          <a:p>
            <a:pPr algn="just">
              <a:defRPr/>
            </a:pPr>
            <a:r>
              <a:rPr lang="es-CL" sz="1200" dirty="0">
                <a:solidFill>
                  <a:schemeClr val="tx2"/>
                </a:solidFill>
                <a:latin typeface="Verdana" pitchFamily="34" charset="0"/>
                <a:ea typeface="Verdana" pitchFamily="34" charset="0"/>
                <a:cs typeface="Verdana" pitchFamily="34" charset="0"/>
              </a:rPr>
              <a:t>El Adjudicatario, cuando lo estime conveniente, </a:t>
            </a:r>
            <a:r>
              <a:rPr lang="es-CL" sz="1200" b="1" u="sng" dirty="0">
                <a:solidFill>
                  <a:schemeClr val="tx2"/>
                </a:solidFill>
                <a:latin typeface="Verdana" pitchFamily="34" charset="0"/>
                <a:ea typeface="Verdana" pitchFamily="34" charset="0"/>
                <a:cs typeface="Verdana" pitchFamily="34" charset="0"/>
              </a:rPr>
              <a:t>podrá otorgar descuentos</a:t>
            </a:r>
            <a:r>
              <a:rPr lang="es-CL" sz="1200" b="1" dirty="0">
                <a:solidFill>
                  <a:schemeClr val="tx2"/>
                </a:solidFill>
                <a:latin typeface="Verdana" pitchFamily="34" charset="0"/>
                <a:ea typeface="Verdana" pitchFamily="34" charset="0"/>
                <a:cs typeface="Verdana" pitchFamily="34" charset="0"/>
              </a:rPr>
              <a:t> para todas las Entidades sobre los precios vigentes en el convenio</a:t>
            </a:r>
            <a:r>
              <a:rPr lang="es-CL" sz="1200" dirty="0">
                <a:solidFill>
                  <a:schemeClr val="tx2"/>
                </a:solidFill>
                <a:latin typeface="Verdana" pitchFamily="34" charset="0"/>
                <a:ea typeface="Verdana" pitchFamily="34" charset="0"/>
                <a:cs typeface="Verdana" pitchFamily="34" charset="0"/>
              </a:rPr>
              <a:t>. </a:t>
            </a:r>
            <a:r>
              <a:rPr lang="es-CL" sz="1200" b="1" dirty="0">
                <a:solidFill>
                  <a:srgbClr val="FF0000"/>
                </a:solidFill>
                <a:latin typeface="Verdana" pitchFamily="34" charset="0"/>
                <a:ea typeface="Verdana" pitchFamily="34" charset="0"/>
                <a:cs typeface="Verdana" pitchFamily="34" charset="0"/>
              </a:rPr>
              <a:t>Independiente del monto de la compra que se trate. </a:t>
            </a:r>
            <a:r>
              <a:rPr lang="es-CL" sz="1200" dirty="0">
                <a:solidFill>
                  <a:schemeClr val="tx2"/>
                </a:solidFill>
                <a:latin typeface="Verdana" pitchFamily="34" charset="0"/>
                <a:ea typeface="Verdana" pitchFamily="34" charset="0"/>
                <a:cs typeface="Verdana" pitchFamily="34" charset="0"/>
              </a:rPr>
              <a:t>Con todo, estos precios con descuentos especiales tendrán carácter de oferta y deberán mantenerse por el plazo mínimo de 1 a 5 días hábiles desde su publicación en el Catálogo. La DCCP publicará en el Catálogo los descuentos especiales, al día hábil siguiente desde la recepción de la solicitud del adjudicatario. </a:t>
            </a:r>
          </a:p>
        </p:txBody>
      </p:sp>
      <p:sp>
        <p:nvSpPr>
          <p:cNvPr id="97282" name="4 CuadroTexto"/>
          <p:cNvSpPr txBox="1">
            <a:spLocks noChangeArrowheads="1"/>
          </p:cNvSpPr>
          <p:nvPr/>
        </p:nvSpPr>
        <p:spPr bwMode="auto">
          <a:xfrm>
            <a:off x="603263" y="272653"/>
            <a:ext cx="6632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rgbClr val="FF0000"/>
                </a:solidFill>
                <a:latin typeface="Verdana" pitchFamily="34" charset="0"/>
                <a:ea typeface="Verdana" pitchFamily="34" charset="0"/>
                <a:cs typeface="Verdana" pitchFamily="34" charset="0"/>
              </a:rPr>
              <a:t>Ofertas especiales</a:t>
            </a:r>
            <a:endParaRPr lang="es-ES_tradnl" sz="2000" b="1" dirty="0">
              <a:solidFill>
                <a:srgbClr val="FF0000"/>
              </a:solidFill>
              <a:latin typeface="Verdana" pitchFamily="34" charset="0"/>
              <a:ea typeface="Verdana" pitchFamily="34" charset="0"/>
              <a:cs typeface="Verdana" pitchFamily="34" charset="0"/>
            </a:endParaRPr>
          </a:p>
        </p:txBody>
      </p:sp>
      <p:pic>
        <p:nvPicPr>
          <p:cNvPr id="5" name="4 Marcador de contenid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graphicFrame>
        <p:nvGraphicFramePr>
          <p:cNvPr id="2" name="1 Diagrama"/>
          <p:cNvGraphicFramePr/>
          <p:nvPr>
            <p:extLst>
              <p:ext uri="{D42A27DB-BD31-4B8C-83A1-F6EECF244321}">
                <p14:modId xmlns:p14="http://schemas.microsoft.com/office/powerpoint/2010/main" val="2500795146"/>
              </p:ext>
            </p:extLst>
          </p:nvPr>
        </p:nvGraphicFramePr>
        <p:xfrm>
          <a:off x="3779912" y="1185009"/>
          <a:ext cx="5544616" cy="3173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1615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graphicEl>
                                              <a:dgm id="{CF26A558-46F6-42DE-BD87-38C420227E56}"/>
                                            </p:graphicEl>
                                          </p:spTgt>
                                        </p:tgtEl>
                                        <p:attrNameLst>
                                          <p:attrName>style.visibility</p:attrName>
                                        </p:attrNameLst>
                                      </p:cBhvr>
                                      <p:to>
                                        <p:strVal val="visible"/>
                                      </p:to>
                                    </p:set>
                                    <p:anim calcmode="lin" valueType="num">
                                      <p:cBhvr>
                                        <p:cTn id="12" dur="500" fill="hold"/>
                                        <p:tgtEl>
                                          <p:spTgt spid="2">
                                            <p:graphicEl>
                                              <a:dgm id="{CF26A558-46F6-42DE-BD87-38C420227E56}"/>
                                            </p:graphicEl>
                                          </p:spTgt>
                                        </p:tgtEl>
                                        <p:attrNameLst>
                                          <p:attrName>ppt_w</p:attrName>
                                        </p:attrNameLst>
                                      </p:cBhvr>
                                      <p:tavLst>
                                        <p:tav tm="0">
                                          <p:val>
                                            <p:fltVal val="0"/>
                                          </p:val>
                                        </p:tav>
                                        <p:tav tm="100000">
                                          <p:val>
                                            <p:strVal val="#ppt_w"/>
                                          </p:val>
                                        </p:tav>
                                      </p:tavLst>
                                    </p:anim>
                                    <p:anim calcmode="lin" valueType="num">
                                      <p:cBhvr>
                                        <p:cTn id="13" dur="500" fill="hold"/>
                                        <p:tgtEl>
                                          <p:spTgt spid="2">
                                            <p:graphicEl>
                                              <a:dgm id="{CF26A558-46F6-42DE-BD87-38C420227E56}"/>
                                            </p:graphicEl>
                                          </p:spTgt>
                                        </p:tgtEl>
                                        <p:attrNameLst>
                                          <p:attrName>ppt_h</p:attrName>
                                        </p:attrNameLst>
                                      </p:cBhvr>
                                      <p:tavLst>
                                        <p:tav tm="0">
                                          <p:val>
                                            <p:fltVal val="0"/>
                                          </p:val>
                                        </p:tav>
                                        <p:tav tm="100000">
                                          <p:val>
                                            <p:strVal val="#ppt_h"/>
                                          </p:val>
                                        </p:tav>
                                      </p:tavLst>
                                    </p:anim>
                                    <p:animEffect transition="in" filter="fade">
                                      <p:cBhvr>
                                        <p:cTn id="14" dur="500"/>
                                        <p:tgtEl>
                                          <p:spTgt spid="2">
                                            <p:graphicEl>
                                              <a:dgm id="{CF26A558-46F6-42DE-BD87-38C420227E56}"/>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B3B493A8-9BBE-402B-AF52-EBCA616389A2}"/>
                                            </p:graphicEl>
                                          </p:spTgt>
                                        </p:tgtEl>
                                        <p:attrNameLst>
                                          <p:attrName>style.visibility</p:attrName>
                                        </p:attrNameLst>
                                      </p:cBhvr>
                                      <p:to>
                                        <p:strVal val="visible"/>
                                      </p:to>
                                    </p:set>
                                    <p:anim calcmode="lin" valueType="num">
                                      <p:cBhvr>
                                        <p:cTn id="19" dur="500" fill="hold"/>
                                        <p:tgtEl>
                                          <p:spTgt spid="2">
                                            <p:graphicEl>
                                              <a:dgm id="{B3B493A8-9BBE-402B-AF52-EBCA616389A2}"/>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B3B493A8-9BBE-402B-AF52-EBCA616389A2}"/>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B3B493A8-9BBE-402B-AF52-EBCA616389A2}"/>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graphicEl>
                                              <a:dgm id="{0B607AD0-FF65-4AB2-8D97-1DC63A15E458}"/>
                                            </p:graphicEl>
                                          </p:spTgt>
                                        </p:tgtEl>
                                        <p:attrNameLst>
                                          <p:attrName>style.visibility</p:attrName>
                                        </p:attrNameLst>
                                      </p:cBhvr>
                                      <p:to>
                                        <p:strVal val="visible"/>
                                      </p:to>
                                    </p:set>
                                    <p:anim calcmode="lin" valueType="num">
                                      <p:cBhvr>
                                        <p:cTn id="24" dur="500" fill="hold"/>
                                        <p:tgtEl>
                                          <p:spTgt spid="2">
                                            <p:graphicEl>
                                              <a:dgm id="{0B607AD0-FF65-4AB2-8D97-1DC63A15E458}"/>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0B607AD0-FF65-4AB2-8D97-1DC63A15E458}"/>
                                            </p:graphicEl>
                                          </p:spTgt>
                                        </p:tgtEl>
                                        <p:attrNameLst>
                                          <p:attrName>ppt_h</p:attrName>
                                        </p:attrNameLst>
                                      </p:cBhvr>
                                      <p:tavLst>
                                        <p:tav tm="0">
                                          <p:val>
                                            <p:fltVal val="0"/>
                                          </p:val>
                                        </p:tav>
                                        <p:tav tm="100000">
                                          <p:val>
                                            <p:strVal val="#ppt_h"/>
                                          </p:val>
                                        </p:tav>
                                      </p:tavLst>
                                    </p:anim>
                                    <p:animEffect transition="in" filter="fade">
                                      <p:cBhvr>
                                        <p:cTn id="26" dur="500"/>
                                        <p:tgtEl>
                                          <p:spTgt spid="2">
                                            <p:graphicEl>
                                              <a:dgm id="{0B607AD0-FF65-4AB2-8D97-1DC63A15E45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2F3294A-B324-461B-8EAB-BC94EE4FF9C7}"/>
                                            </p:graphicEl>
                                          </p:spTgt>
                                        </p:tgtEl>
                                        <p:attrNameLst>
                                          <p:attrName>style.visibility</p:attrName>
                                        </p:attrNameLst>
                                      </p:cBhvr>
                                      <p:to>
                                        <p:strVal val="visible"/>
                                      </p:to>
                                    </p:set>
                                    <p:anim calcmode="lin" valueType="num">
                                      <p:cBhvr>
                                        <p:cTn id="31" dur="500" fill="hold"/>
                                        <p:tgtEl>
                                          <p:spTgt spid="2">
                                            <p:graphicEl>
                                              <a:dgm id="{12F3294A-B324-461B-8EAB-BC94EE4FF9C7}"/>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2F3294A-B324-461B-8EAB-BC94EE4FF9C7}"/>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2F3294A-B324-461B-8EAB-BC94EE4FF9C7}"/>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
                                            <p:graphicEl>
                                              <a:dgm id="{1B0669CE-6EA9-4F37-82A6-203DAA49A022}"/>
                                            </p:graphicEl>
                                          </p:spTgt>
                                        </p:tgtEl>
                                        <p:attrNameLst>
                                          <p:attrName>style.visibility</p:attrName>
                                        </p:attrNameLst>
                                      </p:cBhvr>
                                      <p:to>
                                        <p:strVal val="visible"/>
                                      </p:to>
                                    </p:set>
                                    <p:anim calcmode="lin" valueType="num">
                                      <p:cBhvr>
                                        <p:cTn id="36" dur="500" fill="hold"/>
                                        <p:tgtEl>
                                          <p:spTgt spid="2">
                                            <p:graphicEl>
                                              <a:dgm id="{1B0669CE-6EA9-4F37-82A6-203DAA49A022}"/>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1B0669CE-6EA9-4F37-82A6-203DAA49A022}"/>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1B0669CE-6EA9-4F37-82A6-203DAA49A022}"/>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
                                            <p:graphicEl>
                                              <a:dgm id="{CC5D1D87-DC50-4B2B-B8C7-46CE0AF90640}"/>
                                            </p:graphicEl>
                                          </p:spTgt>
                                        </p:tgtEl>
                                        <p:attrNameLst>
                                          <p:attrName>style.visibility</p:attrName>
                                        </p:attrNameLst>
                                      </p:cBhvr>
                                      <p:to>
                                        <p:strVal val="visible"/>
                                      </p:to>
                                    </p:set>
                                    <p:anim calcmode="lin" valueType="num">
                                      <p:cBhvr>
                                        <p:cTn id="41" dur="500" fill="hold"/>
                                        <p:tgtEl>
                                          <p:spTgt spid="2">
                                            <p:graphicEl>
                                              <a:dgm id="{CC5D1D87-DC50-4B2B-B8C7-46CE0AF90640}"/>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CC5D1D87-DC50-4B2B-B8C7-46CE0AF90640}"/>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CC5D1D87-DC50-4B2B-B8C7-46CE0AF906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uiExpand="1">
        <p:bldSub>
          <a:bldDgm bld="one" rev="1"/>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1325" y="4245785"/>
            <a:ext cx="8229600" cy="770335"/>
          </a:xfrm>
        </p:spPr>
        <p:txBody>
          <a:bodyPr/>
          <a:lstStyle/>
          <a:p>
            <a:pPr algn="just" eaLnBrk="1" hangingPunct="1">
              <a:buFont typeface="Arial" charset="0"/>
              <a:buNone/>
              <a:defRPr/>
            </a:pPr>
            <a:r>
              <a:rPr lang="es-CL" dirty="0" smtClean="0">
                <a:latin typeface="Arial" pitchFamily="34" charset="0"/>
                <a:cs typeface="Arial" pitchFamily="34" charset="0"/>
              </a:rPr>
              <a:t>    </a:t>
            </a:r>
          </a:p>
          <a:p>
            <a:pPr algn="just" eaLnBrk="1" hangingPunct="1">
              <a:buFont typeface="Arial" charset="0"/>
              <a:buNone/>
              <a:defRPr/>
            </a:pPr>
            <a:endParaRPr lang="es-CL" sz="1800" b="1" dirty="0" smtClean="0">
              <a:latin typeface="Arial" pitchFamily="34" charset="0"/>
              <a:cs typeface="Arial" pitchFamily="34" charset="0"/>
            </a:endParaRPr>
          </a:p>
          <a:p>
            <a:pPr marL="457200" indent="-457200" algn="just" eaLnBrk="1" hangingPunct="1">
              <a:buFont typeface="+mj-lt"/>
              <a:buAutoNum type="arabicPeriod"/>
              <a:defRPr/>
            </a:pPr>
            <a:endParaRPr lang="es-CL" dirty="0" smtClean="0">
              <a:latin typeface="Arial" pitchFamily="34" charset="0"/>
              <a:cs typeface="Arial" pitchFamily="34" charset="0"/>
            </a:endParaRPr>
          </a:p>
          <a:p>
            <a:pPr marL="457200" indent="-457200" algn="just" eaLnBrk="1" hangingPunct="1">
              <a:buFont typeface="+mj-lt"/>
              <a:buAutoNum type="arabicPeriod"/>
              <a:defRPr/>
            </a:pPr>
            <a:endParaRPr lang="es-CL" dirty="0" smtClean="0">
              <a:latin typeface="Arial" pitchFamily="34" charset="0"/>
              <a:cs typeface="Arial" pitchFamily="34" charset="0"/>
            </a:endParaRPr>
          </a:p>
          <a:p>
            <a:pPr marL="457200" indent="-457200" algn="just" eaLnBrk="1" hangingPunct="1">
              <a:buFont typeface="+mj-lt"/>
              <a:buAutoNum type="arabicPeriod"/>
              <a:defRPr/>
            </a:pPr>
            <a:endParaRPr lang="es-CL" dirty="0" smtClean="0">
              <a:latin typeface="Arial" pitchFamily="34" charset="0"/>
              <a:cs typeface="Arial" pitchFamily="34" charset="0"/>
            </a:endParaRPr>
          </a:p>
        </p:txBody>
      </p:sp>
      <p:sp>
        <p:nvSpPr>
          <p:cNvPr id="99331" name="4 Rectángulo"/>
          <p:cNvSpPr>
            <a:spLocks noChangeArrowheads="1"/>
          </p:cNvSpPr>
          <p:nvPr/>
        </p:nvSpPr>
        <p:spPr bwMode="auto">
          <a:xfrm>
            <a:off x="775511" y="990324"/>
            <a:ext cx="6781166" cy="461665"/>
          </a:xfrm>
          <a:prstGeom prst="rect">
            <a:avLst/>
          </a:prstGeom>
          <a:solidFill>
            <a:srgbClr val="EF41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CL" sz="1200" dirty="0">
                <a:solidFill>
                  <a:schemeClr val="bg1"/>
                </a:solidFill>
                <a:latin typeface="Verdana" pitchFamily="34" charset="0"/>
                <a:ea typeface="Verdana" pitchFamily="34" charset="0"/>
                <a:cs typeface="Verdana" pitchFamily="34" charset="0"/>
              </a:rPr>
              <a:t>Los proveedores adjudicados </a:t>
            </a:r>
            <a:r>
              <a:rPr lang="es-CL" sz="1200" b="1" u="sng" dirty="0">
                <a:solidFill>
                  <a:schemeClr val="bg1"/>
                </a:solidFill>
                <a:latin typeface="Verdana" pitchFamily="34" charset="0"/>
                <a:ea typeface="Verdana" pitchFamily="34" charset="0"/>
                <a:cs typeface="Verdana" pitchFamily="34" charset="0"/>
              </a:rPr>
              <a:t>no podrán rechazar</a:t>
            </a:r>
            <a:r>
              <a:rPr lang="es-CL" sz="1200" dirty="0">
                <a:solidFill>
                  <a:schemeClr val="bg1"/>
                </a:solidFill>
                <a:latin typeface="Verdana" pitchFamily="34" charset="0"/>
                <a:ea typeface="Verdana" pitchFamily="34" charset="0"/>
                <a:cs typeface="Verdana" pitchFamily="34" charset="0"/>
              </a:rPr>
              <a:t> las </a:t>
            </a:r>
            <a:r>
              <a:rPr lang="es-CL" sz="1200" dirty="0" smtClean="0">
                <a:solidFill>
                  <a:schemeClr val="bg1"/>
                </a:solidFill>
                <a:latin typeface="Verdana" pitchFamily="34" charset="0"/>
                <a:ea typeface="Verdana" pitchFamily="34" charset="0"/>
                <a:cs typeface="Verdana" pitchFamily="34" charset="0"/>
              </a:rPr>
              <a:t>órdenes </a:t>
            </a:r>
            <a:r>
              <a:rPr lang="es-CL" sz="1200" dirty="0">
                <a:solidFill>
                  <a:schemeClr val="bg1"/>
                </a:solidFill>
                <a:latin typeface="Verdana" pitchFamily="34" charset="0"/>
                <a:ea typeface="Verdana" pitchFamily="34" charset="0"/>
                <a:cs typeface="Verdana" pitchFamily="34" charset="0"/>
              </a:rPr>
              <a:t>de Compra válidamente emitidas, </a:t>
            </a:r>
            <a:r>
              <a:rPr lang="es-CL" sz="1200" b="1" dirty="0">
                <a:solidFill>
                  <a:schemeClr val="bg1"/>
                </a:solidFill>
                <a:latin typeface="Verdana" pitchFamily="34" charset="0"/>
                <a:ea typeface="Verdana" pitchFamily="34" charset="0"/>
                <a:cs typeface="Verdana" pitchFamily="34" charset="0"/>
              </a:rPr>
              <a:t>salvo</a:t>
            </a:r>
            <a:r>
              <a:rPr lang="es-CL" sz="1200" dirty="0">
                <a:solidFill>
                  <a:schemeClr val="bg1"/>
                </a:solidFill>
                <a:latin typeface="Verdana" pitchFamily="34" charset="0"/>
                <a:ea typeface="Verdana" pitchFamily="34" charset="0"/>
                <a:cs typeface="Verdana" pitchFamily="34" charset="0"/>
              </a:rPr>
              <a:t>:</a:t>
            </a:r>
            <a:endParaRPr lang="es-MX" sz="1200" dirty="0">
              <a:solidFill>
                <a:schemeClr val="bg1"/>
              </a:solidFill>
              <a:latin typeface="Verdana" pitchFamily="34" charset="0"/>
              <a:ea typeface="Verdana" pitchFamily="34" charset="0"/>
              <a:cs typeface="Verdana" pitchFamily="34" charset="0"/>
            </a:endParaRPr>
          </a:p>
        </p:txBody>
      </p:sp>
      <p:sp>
        <p:nvSpPr>
          <p:cNvPr id="99332" name="6 Rectángulo"/>
          <p:cNvSpPr>
            <a:spLocks noChangeArrowheads="1"/>
          </p:cNvSpPr>
          <p:nvPr/>
        </p:nvSpPr>
        <p:spPr bwMode="auto">
          <a:xfrm>
            <a:off x="1636486" y="1822065"/>
            <a:ext cx="5095754" cy="461665"/>
          </a:xfrm>
          <a:prstGeom prst="rect">
            <a:avLst/>
          </a:prstGeom>
          <a:solidFill>
            <a:schemeClr val="tx2"/>
          </a:solidFill>
          <a:ln>
            <a:headEnd/>
            <a:tailEnd/>
          </a:ln>
          <a:extLst/>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CL" sz="1200" dirty="0">
                <a:solidFill>
                  <a:schemeClr val="bg1"/>
                </a:solidFill>
                <a:latin typeface="Verdana" pitchFamily="34" charset="0"/>
                <a:ea typeface="Verdana" pitchFamily="34" charset="0"/>
                <a:cs typeface="Verdana" pitchFamily="34" charset="0"/>
              </a:rPr>
              <a:t>Existencia de deuda vencida de la Entidad que emite la Orden de Compra con el proveedor destinatario de la misma.</a:t>
            </a:r>
          </a:p>
        </p:txBody>
      </p:sp>
      <p:sp>
        <p:nvSpPr>
          <p:cNvPr id="99334" name="8 Rectángulo"/>
          <p:cNvSpPr>
            <a:spLocks noChangeArrowheads="1"/>
          </p:cNvSpPr>
          <p:nvPr/>
        </p:nvSpPr>
        <p:spPr bwMode="auto">
          <a:xfrm>
            <a:off x="2718002" y="2499743"/>
            <a:ext cx="4838675" cy="461665"/>
          </a:xfrm>
          <a:prstGeom prst="rect">
            <a:avLst/>
          </a:prstGeom>
          <a:solidFill>
            <a:schemeClr val="tx2"/>
          </a:solidFill>
          <a:ln>
            <a:headEnd/>
            <a:tailEnd/>
          </a:ln>
          <a:extLst/>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CL" sz="1200" dirty="0">
                <a:solidFill>
                  <a:schemeClr val="bg1"/>
                </a:solidFill>
                <a:latin typeface="Verdana" pitchFamily="34" charset="0"/>
                <a:ea typeface="Verdana" pitchFamily="34" charset="0"/>
                <a:cs typeface="Verdana" pitchFamily="34" charset="0"/>
              </a:rPr>
              <a:t>Que el valor de la OC </a:t>
            </a:r>
            <a:r>
              <a:rPr lang="es-CL" sz="1200" dirty="0" smtClean="0">
                <a:solidFill>
                  <a:schemeClr val="bg1"/>
                </a:solidFill>
                <a:latin typeface="Verdana" pitchFamily="34" charset="0"/>
                <a:ea typeface="Verdana" pitchFamily="34" charset="0"/>
                <a:cs typeface="Verdana" pitchFamily="34" charset="0"/>
              </a:rPr>
              <a:t>recibida </a:t>
            </a:r>
            <a:r>
              <a:rPr lang="es-CL" sz="1200" dirty="0">
                <a:solidFill>
                  <a:schemeClr val="bg1"/>
                </a:solidFill>
                <a:latin typeface="Verdana" pitchFamily="34" charset="0"/>
                <a:ea typeface="Verdana" pitchFamily="34" charset="0"/>
                <a:cs typeface="Verdana" pitchFamily="34" charset="0"/>
              </a:rPr>
              <a:t>sea inferior al valor mínimo declarado por el oferente en su oferta.</a:t>
            </a:r>
          </a:p>
        </p:txBody>
      </p:sp>
      <p:sp>
        <p:nvSpPr>
          <p:cNvPr id="99335" name="9 Rectángulo"/>
          <p:cNvSpPr>
            <a:spLocks noChangeArrowheads="1"/>
          </p:cNvSpPr>
          <p:nvPr/>
        </p:nvSpPr>
        <p:spPr bwMode="auto">
          <a:xfrm>
            <a:off x="3220659" y="3219834"/>
            <a:ext cx="4838675" cy="461665"/>
          </a:xfrm>
          <a:prstGeom prst="rect">
            <a:avLst/>
          </a:prstGeom>
          <a:solidFill>
            <a:schemeClr val="tx2"/>
          </a:solidFill>
          <a:ln>
            <a:headEnd/>
            <a:tailEnd/>
          </a:ln>
          <a:extLst/>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CL" sz="1200" dirty="0">
                <a:solidFill>
                  <a:schemeClr val="bg1"/>
                </a:solidFill>
                <a:latin typeface="Verdana" pitchFamily="34" charset="0"/>
                <a:ea typeface="Verdana" pitchFamily="34" charset="0"/>
                <a:cs typeface="Verdana" pitchFamily="34" charset="0"/>
              </a:rPr>
              <a:t>Que la OC no cumpla con condiciones especiales definidas para cada Convenio Marco</a:t>
            </a:r>
            <a:r>
              <a:rPr lang="es-CL" sz="1200" dirty="0" smtClean="0">
                <a:solidFill>
                  <a:schemeClr val="bg1"/>
                </a:solidFill>
                <a:latin typeface="Verdana" pitchFamily="34" charset="0"/>
                <a:ea typeface="Verdana" pitchFamily="34" charset="0"/>
                <a:cs typeface="Verdana" pitchFamily="34" charset="0"/>
              </a:rPr>
              <a:t>.</a:t>
            </a:r>
            <a:endParaRPr lang="es-CL" sz="1200" dirty="0">
              <a:solidFill>
                <a:schemeClr val="bg1"/>
              </a:solidFill>
              <a:latin typeface="Verdana" pitchFamily="34" charset="0"/>
              <a:ea typeface="Verdana" pitchFamily="34" charset="0"/>
              <a:cs typeface="Verdana" pitchFamily="34" charset="0"/>
            </a:endParaRPr>
          </a:p>
        </p:txBody>
      </p:sp>
      <p:sp>
        <p:nvSpPr>
          <p:cNvPr id="99336" name="9 CuadroTexto"/>
          <p:cNvSpPr txBox="1">
            <a:spLocks noChangeArrowheads="1"/>
          </p:cNvSpPr>
          <p:nvPr/>
        </p:nvSpPr>
        <p:spPr bwMode="auto">
          <a:xfrm>
            <a:off x="603250" y="272653"/>
            <a:ext cx="8090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rgbClr val="FF0000"/>
                </a:solidFill>
                <a:latin typeface="Verdana" pitchFamily="34" charset="0"/>
                <a:ea typeface="Verdana" pitchFamily="34" charset="0"/>
                <a:cs typeface="Verdana" pitchFamily="34" charset="0"/>
              </a:rPr>
              <a:t>¿Puede el proveedor rechazar órdenes </a:t>
            </a:r>
            <a:r>
              <a:rPr lang="es-ES_tradnl" sz="2000" b="1" dirty="0">
                <a:solidFill>
                  <a:srgbClr val="FF0000"/>
                </a:solidFill>
                <a:latin typeface="Verdana" pitchFamily="34" charset="0"/>
                <a:ea typeface="Verdana" pitchFamily="34" charset="0"/>
                <a:cs typeface="Verdana" pitchFamily="34" charset="0"/>
              </a:rPr>
              <a:t>de compra?</a:t>
            </a:r>
          </a:p>
        </p:txBody>
      </p:sp>
      <p:pic>
        <p:nvPicPr>
          <p:cNvPr id="8"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sp>
        <p:nvSpPr>
          <p:cNvPr id="10" name="9 Rectángulo"/>
          <p:cNvSpPr>
            <a:spLocks noChangeArrowheads="1"/>
          </p:cNvSpPr>
          <p:nvPr/>
        </p:nvSpPr>
        <p:spPr bwMode="auto">
          <a:xfrm>
            <a:off x="3855270" y="3867906"/>
            <a:ext cx="4838674" cy="276999"/>
          </a:xfrm>
          <a:prstGeom prst="rect">
            <a:avLst/>
          </a:prstGeom>
          <a:solidFill>
            <a:schemeClr val="tx2"/>
          </a:solidFill>
          <a:ln>
            <a:headEnd/>
            <a:tailEnd/>
          </a:ln>
          <a:extLst/>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CL" sz="1200" dirty="0" smtClean="0">
                <a:solidFill>
                  <a:schemeClr val="bg1"/>
                </a:solidFill>
                <a:latin typeface="Verdana" pitchFamily="34" charset="0"/>
                <a:ea typeface="Verdana" pitchFamily="34" charset="0"/>
                <a:cs typeface="Verdana" pitchFamily="34" charset="0"/>
              </a:rPr>
              <a:t>No </a:t>
            </a:r>
            <a:r>
              <a:rPr lang="es-CL" sz="1200" dirty="0">
                <a:solidFill>
                  <a:schemeClr val="bg1"/>
                </a:solidFill>
                <a:latin typeface="Verdana" pitchFamily="34" charset="0"/>
                <a:ea typeface="Verdana" pitchFamily="34" charset="0"/>
                <a:cs typeface="Verdana" pitchFamily="34" charset="0"/>
              </a:rPr>
              <a:t>adjuntar a la OC la «Disponibilidad Presupuestaria»</a:t>
            </a:r>
          </a:p>
        </p:txBody>
      </p:sp>
      <p:pic>
        <p:nvPicPr>
          <p:cNvPr id="1026"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298" t="28914" r="67676" b="32616"/>
          <a:stretch/>
        </p:blipFill>
        <p:spPr bwMode="auto">
          <a:xfrm>
            <a:off x="179512" y="2110522"/>
            <a:ext cx="2538484" cy="211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0939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500"/>
                                        <p:tgtEl>
                                          <p:spTgt spid="993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9332"/>
                                        </p:tgtEl>
                                        <p:attrNameLst>
                                          <p:attrName>style.visibility</p:attrName>
                                        </p:attrNameLst>
                                      </p:cBhvr>
                                      <p:to>
                                        <p:strVal val="visible"/>
                                      </p:to>
                                    </p:set>
                                    <p:animEffect transition="in" filter="fade">
                                      <p:cBhvr>
                                        <p:cTn id="19" dur="500"/>
                                        <p:tgtEl>
                                          <p:spTgt spid="993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9334"/>
                                        </p:tgtEl>
                                        <p:attrNameLst>
                                          <p:attrName>style.visibility</p:attrName>
                                        </p:attrNameLst>
                                      </p:cBhvr>
                                      <p:to>
                                        <p:strVal val="visible"/>
                                      </p:to>
                                    </p:set>
                                    <p:animEffect transition="in" filter="fade">
                                      <p:cBhvr>
                                        <p:cTn id="24" dur="500"/>
                                        <p:tgtEl>
                                          <p:spTgt spid="993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9335"/>
                                        </p:tgtEl>
                                        <p:attrNameLst>
                                          <p:attrName>style.visibility</p:attrName>
                                        </p:attrNameLst>
                                      </p:cBhvr>
                                      <p:to>
                                        <p:strVal val="visible"/>
                                      </p:to>
                                    </p:set>
                                    <p:animEffect transition="in" filter="fade">
                                      <p:cBhvr>
                                        <p:cTn id="29" dur="500"/>
                                        <p:tgtEl>
                                          <p:spTgt spid="993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P spid="99334" grpId="0" animBg="1"/>
      <p:bldP spid="9933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8 CuadroTexto"/>
          <p:cNvSpPr txBox="1">
            <a:spLocks noChangeArrowheads="1"/>
          </p:cNvSpPr>
          <p:nvPr/>
        </p:nvSpPr>
        <p:spPr bwMode="auto">
          <a:xfrm>
            <a:off x="1862781" y="1527607"/>
            <a:ext cx="662627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CL" sz="1200" dirty="0">
                <a:solidFill>
                  <a:schemeClr val="tx2"/>
                </a:solidFill>
                <a:latin typeface="Verdana" pitchFamily="34" charset="0"/>
                <a:ea typeface="Verdana" pitchFamily="34" charset="0"/>
                <a:cs typeface="Verdana" pitchFamily="34" charset="0"/>
              </a:rPr>
              <a:t>El o los Adjudicatarios podrán ser sancionados por las Entidades con el pago de multa por atraso en la entrega, la cual se aplicará </a:t>
            </a:r>
            <a:r>
              <a:rPr lang="es-CL" sz="1200" b="1" dirty="0">
                <a:solidFill>
                  <a:schemeClr val="tx2"/>
                </a:solidFill>
                <a:latin typeface="Verdana" pitchFamily="34" charset="0"/>
                <a:ea typeface="Verdana" pitchFamily="34" charset="0"/>
                <a:cs typeface="Verdana" pitchFamily="34" charset="0"/>
              </a:rPr>
              <a:t>por cada día hábil de atraso, con un tope de 10 días,</a:t>
            </a:r>
            <a:r>
              <a:rPr lang="es-CL" sz="1200" dirty="0">
                <a:solidFill>
                  <a:schemeClr val="tx2"/>
                </a:solidFill>
                <a:latin typeface="Verdana" pitchFamily="34" charset="0"/>
                <a:ea typeface="Verdana" pitchFamily="34" charset="0"/>
                <a:cs typeface="Verdana" pitchFamily="34" charset="0"/>
              </a:rPr>
              <a:t> y se calculará como un </a:t>
            </a:r>
            <a:r>
              <a:rPr lang="es-CL" sz="1200" b="1" dirty="0">
                <a:solidFill>
                  <a:schemeClr val="tx2"/>
                </a:solidFill>
                <a:latin typeface="Verdana" pitchFamily="34" charset="0"/>
                <a:ea typeface="Verdana" pitchFamily="34" charset="0"/>
                <a:cs typeface="Verdana" pitchFamily="34" charset="0"/>
              </a:rPr>
              <a:t>3%</a:t>
            </a:r>
            <a:r>
              <a:rPr lang="es-CL" sz="1200" dirty="0">
                <a:solidFill>
                  <a:schemeClr val="tx2"/>
                </a:solidFill>
                <a:latin typeface="Verdana" pitchFamily="34" charset="0"/>
                <a:ea typeface="Verdana" pitchFamily="34" charset="0"/>
                <a:cs typeface="Verdana" pitchFamily="34" charset="0"/>
              </a:rPr>
              <a:t> del valor del producto solicitado y </a:t>
            </a:r>
            <a:r>
              <a:rPr lang="es-CL" sz="1200" b="1" dirty="0">
                <a:solidFill>
                  <a:schemeClr val="tx2"/>
                </a:solidFill>
                <a:latin typeface="Verdana" pitchFamily="34" charset="0"/>
                <a:ea typeface="Verdana" pitchFamily="34" charset="0"/>
                <a:cs typeface="Verdana" pitchFamily="34" charset="0"/>
              </a:rPr>
              <a:t>aplicable a las cantidades que se entreguen atrasadas</a:t>
            </a:r>
            <a:r>
              <a:rPr lang="es-CL" sz="1200" dirty="0">
                <a:solidFill>
                  <a:schemeClr val="tx2"/>
                </a:solidFill>
                <a:latin typeface="Verdana" pitchFamily="34" charset="0"/>
                <a:ea typeface="Verdana" pitchFamily="34" charset="0"/>
                <a:cs typeface="Verdana" pitchFamily="34" charset="0"/>
              </a:rPr>
              <a:t>, por cada </a:t>
            </a:r>
            <a:r>
              <a:rPr lang="es-CL" sz="1200" b="1" dirty="0">
                <a:solidFill>
                  <a:schemeClr val="tx2"/>
                </a:solidFill>
                <a:latin typeface="Verdana" pitchFamily="34" charset="0"/>
                <a:ea typeface="Verdana" pitchFamily="34" charset="0"/>
                <a:cs typeface="Verdana" pitchFamily="34" charset="0"/>
              </a:rPr>
              <a:t>día hábil de atraso</a:t>
            </a:r>
            <a:r>
              <a:rPr lang="es-CL" sz="1200" dirty="0">
                <a:solidFill>
                  <a:schemeClr val="tx2"/>
                </a:solidFill>
                <a:latin typeface="Verdana" pitchFamily="34" charset="0"/>
                <a:ea typeface="Verdana" pitchFamily="34" charset="0"/>
                <a:cs typeface="Verdana" pitchFamily="34" charset="0"/>
              </a:rPr>
              <a:t>, </a:t>
            </a:r>
            <a:r>
              <a:rPr lang="es-CL" sz="1200" b="1" dirty="0">
                <a:solidFill>
                  <a:schemeClr val="tx2"/>
                </a:solidFill>
                <a:latin typeface="Verdana" pitchFamily="34" charset="0"/>
                <a:ea typeface="Verdana" pitchFamily="34" charset="0"/>
                <a:cs typeface="Verdana" pitchFamily="34" charset="0"/>
              </a:rPr>
              <a:t>respecto del Plazo de Entrega acordado</a:t>
            </a:r>
            <a:r>
              <a:rPr lang="es-CL" sz="1200" dirty="0">
                <a:solidFill>
                  <a:schemeClr val="tx2"/>
                </a:solidFill>
                <a:latin typeface="Verdana" pitchFamily="34" charset="0"/>
                <a:ea typeface="Verdana" pitchFamily="34" charset="0"/>
                <a:cs typeface="Verdana" pitchFamily="34" charset="0"/>
              </a:rPr>
              <a:t>.</a:t>
            </a:r>
          </a:p>
          <a:p>
            <a:pPr algn="just" eaLnBrk="1" hangingPunct="1"/>
            <a:endParaRPr lang="es-CL" sz="1200" dirty="0">
              <a:solidFill>
                <a:schemeClr val="tx2"/>
              </a:solidFill>
              <a:latin typeface="Verdana" pitchFamily="34" charset="0"/>
              <a:ea typeface="Verdana" pitchFamily="34" charset="0"/>
              <a:cs typeface="Verdana" pitchFamily="34" charset="0"/>
            </a:endParaRPr>
          </a:p>
          <a:p>
            <a:pPr algn="just" eaLnBrk="1" hangingPunct="1"/>
            <a:r>
              <a:rPr lang="es-CL" sz="1200" dirty="0" smtClean="0">
                <a:solidFill>
                  <a:schemeClr val="tx2"/>
                </a:solidFill>
                <a:latin typeface="Verdana" pitchFamily="34" charset="0"/>
                <a:ea typeface="Verdana" pitchFamily="34" charset="0"/>
                <a:cs typeface="Verdana" pitchFamily="34" charset="0"/>
              </a:rPr>
              <a:t>La </a:t>
            </a:r>
            <a:r>
              <a:rPr lang="es-CL" sz="1200" dirty="0">
                <a:solidFill>
                  <a:schemeClr val="tx2"/>
                </a:solidFill>
                <a:latin typeface="Verdana" pitchFamily="34" charset="0"/>
                <a:ea typeface="Verdana" pitchFamily="34" charset="0"/>
                <a:cs typeface="Verdana" pitchFamily="34" charset="0"/>
              </a:rPr>
              <a:t>multa podrá hacerse efectiva a través de descuentos en el respectivo pago.</a:t>
            </a:r>
          </a:p>
          <a:p>
            <a:pPr algn="just" eaLnBrk="1" hangingPunct="1"/>
            <a:endParaRPr lang="es-CL" sz="1200" dirty="0">
              <a:solidFill>
                <a:schemeClr val="tx2"/>
              </a:solidFill>
              <a:latin typeface="Verdana" pitchFamily="34" charset="0"/>
              <a:ea typeface="Verdana" pitchFamily="34" charset="0"/>
              <a:cs typeface="Verdana" pitchFamily="34" charset="0"/>
            </a:endParaRPr>
          </a:p>
          <a:p>
            <a:pPr algn="just" eaLnBrk="1" hangingPunct="1"/>
            <a:r>
              <a:rPr lang="es-CL" sz="1200" dirty="0">
                <a:solidFill>
                  <a:schemeClr val="tx2"/>
                </a:solidFill>
                <a:latin typeface="Verdana" pitchFamily="34" charset="0"/>
                <a:ea typeface="Verdana" pitchFamily="34" charset="0"/>
                <a:cs typeface="Verdana" pitchFamily="34" charset="0"/>
              </a:rPr>
              <a:t>El proveedor tendrá un plazo de 5 días desde que se le notifique de la aplicación de la multa para pagarla. </a:t>
            </a:r>
          </a:p>
          <a:p>
            <a:pPr algn="just" eaLnBrk="1" hangingPunct="1"/>
            <a:endParaRPr lang="es-CL" sz="1200" dirty="0">
              <a:solidFill>
                <a:schemeClr val="tx2"/>
              </a:solidFill>
              <a:latin typeface="Verdana" pitchFamily="34" charset="0"/>
              <a:ea typeface="Verdana" pitchFamily="34" charset="0"/>
              <a:cs typeface="Verdana" pitchFamily="34" charset="0"/>
            </a:endParaRPr>
          </a:p>
        </p:txBody>
      </p:sp>
      <p:sp>
        <p:nvSpPr>
          <p:cNvPr id="101386" name="12 CuadroTexto"/>
          <p:cNvSpPr txBox="1">
            <a:spLocks noChangeArrowheads="1"/>
          </p:cNvSpPr>
          <p:nvPr/>
        </p:nvSpPr>
        <p:spPr bwMode="auto">
          <a:xfrm>
            <a:off x="603250" y="272653"/>
            <a:ext cx="713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rgbClr val="FF0000"/>
                </a:solidFill>
                <a:latin typeface="Verdana" pitchFamily="34" charset="0"/>
                <a:ea typeface="Verdana" pitchFamily="34" charset="0"/>
                <a:cs typeface="Verdana" pitchFamily="34" charset="0"/>
              </a:rPr>
              <a:t>Multas – </a:t>
            </a:r>
            <a:r>
              <a:rPr lang="es-ES_tradnl" sz="2000" b="1" i="1" dirty="0">
                <a:solidFill>
                  <a:srgbClr val="FF0000"/>
                </a:solidFill>
                <a:latin typeface="Verdana" pitchFamily="34" charset="0"/>
                <a:ea typeface="Verdana" pitchFamily="34" charset="0"/>
                <a:cs typeface="Verdana" pitchFamily="34" charset="0"/>
              </a:rPr>
              <a:t>Proceso de Cobro </a:t>
            </a:r>
            <a:r>
              <a:rPr lang="es-ES_tradnl" sz="2000" b="1" i="1" dirty="0" smtClean="0">
                <a:solidFill>
                  <a:srgbClr val="FF0000"/>
                </a:solidFill>
                <a:latin typeface="Verdana" pitchFamily="34" charset="0"/>
                <a:ea typeface="Verdana" pitchFamily="34" charset="0"/>
                <a:cs typeface="Verdana" pitchFamily="34" charset="0"/>
              </a:rPr>
              <a:t>(Cláusula tipo)</a:t>
            </a:r>
            <a:endParaRPr lang="es-ES_tradnl" sz="2000" b="1" i="1" dirty="0">
              <a:solidFill>
                <a:srgbClr val="FF0000"/>
              </a:solidFill>
              <a:latin typeface="Verdana" pitchFamily="34" charset="0"/>
              <a:ea typeface="Verdana" pitchFamily="34" charset="0"/>
              <a:cs typeface="Verdana" pitchFamily="34" charset="0"/>
            </a:endParaRPr>
          </a:p>
        </p:txBody>
      </p:sp>
      <p:pic>
        <p:nvPicPr>
          <p:cNvPr id="9"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50" y="1493427"/>
            <a:ext cx="1315899" cy="1761660"/>
          </a:xfrm>
          <a:prstGeom prst="rect">
            <a:avLst/>
          </a:prstGeom>
        </p:spPr>
      </p:pic>
    </p:spTree>
    <p:extLst>
      <p:ext uri="{BB962C8B-B14F-4D97-AF65-F5344CB8AC3E}">
        <p14:creationId xmlns:p14="http://schemas.microsoft.com/office/powerpoint/2010/main" val="5636281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5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8 CuadroTexto"/>
          <p:cNvSpPr txBox="1">
            <a:spLocks noChangeArrowheads="1"/>
          </p:cNvSpPr>
          <p:nvPr/>
        </p:nvSpPr>
        <p:spPr bwMode="auto">
          <a:xfrm>
            <a:off x="364077" y="1822065"/>
            <a:ext cx="3415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s-CL" sz="1600" b="1" dirty="0" smtClean="0">
                <a:solidFill>
                  <a:schemeClr val="tx2"/>
                </a:solidFill>
                <a:latin typeface="Verdana" pitchFamily="34" charset="0"/>
                <a:ea typeface="Verdana" pitchFamily="34" charset="0"/>
                <a:cs typeface="Verdana" pitchFamily="34" charset="0"/>
              </a:rPr>
              <a:t>¿Quién </a:t>
            </a:r>
            <a:r>
              <a:rPr lang="es-CL" sz="1600" b="1" dirty="0">
                <a:solidFill>
                  <a:schemeClr val="tx2"/>
                </a:solidFill>
                <a:latin typeface="Verdana" pitchFamily="34" charset="0"/>
                <a:ea typeface="Verdana" pitchFamily="34" charset="0"/>
                <a:cs typeface="Verdana" pitchFamily="34" charset="0"/>
              </a:rPr>
              <a:t>aplica </a:t>
            </a:r>
            <a:r>
              <a:rPr lang="es-CL" sz="1600" b="1" dirty="0" smtClean="0">
                <a:solidFill>
                  <a:schemeClr val="tx2"/>
                </a:solidFill>
                <a:latin typeface="Verdana" pitchFamily="34" charset="0"/>
                <a:ea typeface="Verdana" pitchFamily="34" charset="0"/>
                <a:cs typeface="Verdana" pitchFamily="34" charset="0"/>
              </a:rPr>
              <a:t>Multa?</a:t>
            </a:r>
            <a:endParaRPr lang="es-CL" sz="1600" b="1" dirty="0">
              <a:solidFill>
                <a:schemeClr val="tx2"/>
              </a:solidFill>
              <a:latin typeface="Verdana" pitchFamily="34" charset="0"/>
              <a:ea typeface="Verdana" pitchFamily="34" charset="0"/>
              <a:cs typeface="Verdana" pitchFamily="34" charset="0"/>
            </a:endParaRPr>
          </a:p>
        </p:txBody>
      </p:sp>
      <p:sp>
        <p:nvSpPr>
          <p:cNvPr id="10" name="9 Rectángulo redondeado"/>
          <p:cNvSpPr/>
          <p:nvPr/>
        </p:nvSpPr>
        <p:spPr>
          <a:xfrm>
            <a:off x="467555" y="1275606"/>
            <a:ext cx="5660301" cy="444012"/>
          </a:xfrm>
          <a:prstGeom prst="roundRect">
            <a:avLst/>
          </a:prstGeom>
          <a:solidFill>
            <a:schemeClr val="tx2"/>
          </a:solidFill>
          <a:ln>
            <a:solidFill>
              <a:schemeClr val="tx2"/>
            </a:solidFill>
          </a:ln>
        </p:spPr>
        <p:style>
          <a:lnRef idx="0">
            <a:schemeClr val="accent1"/>
          </a:lnRef>
          <a:fillRef idx="3">
            <a:schemeClr val="accent1"/>
          </a:fillRef>
          <a:effectRef idx="3">
            <a:schemeClr val="accent1"/>
          </a:effectRef>
          <a:fontRef idx="minor">
            <a:schemeClr val="lt1"/>
          </a:fontRef>
        </p:style>
        <p:txBody>
          <a:bodyPr anchor="ctr"/>
          <a:lstStyle/>
          <a:p>
            <a:pPr defTabSz="900113">
              <a:lnSpc>
                <a:spcPct val="150000"/>
              </a:lnSpc>
              <a:defRPr/>
            </a:pPr>
            <a:r>
              <a:rPr lang="es-CL" sz="1200" dirty="0">
                <a:solidFill>
                  <a:schemeClr val="bg1"/>
                </a:solidFill>
                <a:latin typeface="Verdana" pitchFamily="34" charset="0"/>
                <a:ea typeface="Verdana" pitchFamily="34" charset="0"/>
                <a:cs typeface="Verdana" pitchFamily="34" charset="0"/>
              </a:rPr>
              <a:t>Por el atraso en la entrega de un bien o servicio</a:t>
            </a:r>
          </a:p>
        </p:txBody>
      </p:sp>
      <p:sp>
        <p:nvSpPr>
          <p:cNvPr id="11" name="10 Rectángulo redondeado"/>
          <p:cNvSpPr/>
          <p:nvPr/>
        </p:nvSpPr>
        <p:spPr>
          <a:xfrm>
            <a:off x="467575" y="3291831"/>
            <a:ext cx="7992881" cy="1619324"/>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lIns="36000" tIns="0" rIns="36000" bIns="0" anchor="ctr"/>
          <a:lstStyle/>
          <a:p>
            <a:pPr marL="285750" indent="-285750">
              <a:lnSpc>
                <a:spcPct val="150000"/>
              </a:lnSpc>
              <a:buFont typeface="Arial" pitchFamily="34" charset="0"/>
              <a:buChar char="•"/>
              <a:defRPr/>
            </a:pPr>
            <a:r>
              <a:rPr lang="es-CL" sz="1200" dirty="0">
                <a:solidFill>
                  <a:schemeClr val="bg1"/>
                </a:solidFill>
                <a:latin typeface="Verdana" pitchFamily="34" charset="0"/>
                <a:ea typeface="Verdana" pitchFamily="34" charset="0"/>
                <a:cs typeface="Verdana" pitchFamily="34" charset="0"/>
              </a:rPr>
              <a:t>Al momento del </a:t>
            </a:r>
            <a:r>
              <a:rPr lang="es-CL" sz="1200" dirty="0" smtClean="0">
                <a:solidFill>
                  <a:schemeClr val="bg1"/>
                </a:solidFill>
                <a:latin typeface="Verdana" pitchFamily="34" charset="0"/>
                <a:ea typeface="Verdana" pitchFamily="34" charset="0"/>
                <a:cs typeface="Verdana" pitchFamily="34" charset="0"/>
              </a:rPr>
              <a:t>pago como un descuento o directamente, si no hubieran pagos pendientes.</a:t>
            </a:r>
            <a:endParaRPr lang="es-CL" sz="1200" dirty="0">
              <a:solidFill>
                <a:schemeClr val="bg1"/>
              </a:solidFill>
              <a:latin typeface="Verdana" pitchFamily="34" charset="0"/>
              <a:ea typeface="Verdana" pitchFamily="34" charset="0"/>
              <a:cs typeface="Verdana" pitchFamily="34" charset="0"/>
            </a:endParaRPr>
          </a:p>
          <a:p>
            <a:pPr marL="285750" indent="-285750">
              <a:lnSpc>
                <a:spcPct val="150000"/>
              </a:lnSpc>
              <a:buFont typeface="Arial" pitchFamily="34" charset="0"/>
              <a:buChar char="•"/>
              <a:defRPr/>
            </a:pPr>
            <a:r>
              <a:rPr lang="es-CL" sz="1200" dirty="0">
                <a:solidFill>
                  <a:schemeClr val="bg1"/>
                </a:solidFill>
                <a:latin typeface="Verdana" pitchFamily="34" charset="0"/>
                <a:ea typeface="Verdana" pitchFamily="34" charset="0"/>
                <a:cs typeface="Verdana" pitchFamily="34" charset="0"/>
              </a:rPr>
              <a:t>Por cada día de atraso (depende del CM…!)</a:t>
            </a:r>
          </a:p>
          <a:p>
            <a:pPr marL="285750" indent="-285750">
              <a:lnSpc>
                <a:spcPct val="150000"/>
              </a:lnSpc>
              <a:buFont typeface="Arial" pitchFamily="34" charset="0"/>
              <a:buChar char="•"/>
              <a:defRPr/>
            </a:pPr>
            <a:r>
              <a:rPr lang="es-CL" sz="1200" dirty="0">
                <a:solidFill>
                  <a:schemeClr val="bg1"/>
                </a:solidFill>
                <a:latin typeface="Verdana" pitchFamily="34" charset="0"/>
                <a:ea typeface="Verdana" pitchFamily="34" charset="0"/>
                <a:cs typeface="Verdana" pitchFamily="34" charset="0"/>
              </a:rPr>
              <a:t>Como un % del total no entregado (depende del CM...!)</a:t>
            </a:r>
          </a:p>
          <a:p>
            <a:pPr marL="285750" indent="-285750">
              <a:lnSpc>
                <a:spcPct val="150000"/>
              </a:lnSpc>
              <a:buFont typeface="Arial" pitchFamily="34" charset="0"/>
              <a:buChar char="•"/>
              <a:defRPr/>
            </a:pPr>
            <a:r>
              <a:rPr lang="es-CL" sz="1200" dirty="0">
                <a:solidFill>
                  <a:schemeClr val="bg1"/>
                </a:solidFill>
                <a:latin typeface="Verdana" pitchFamily="34" charset="0"/>
                <a:ea typeface="Verdana" pitchFamily="34" charset="0"/>
                <a:cs typeface="Verdana" pitchFamily="34" charset="0"/>
              </a:rPr>
              <a:t>A través de una Nota de Crédito (sin rebaja de IVA) o con carta de aceptación de la multa que permite la rebaja del </a:t>
            </a:r>
            <a:r>
              <a:rPr lang="es-CL" sz="1200" dirty="0" smtClean="0">
                <a:solidFill>
                  <a:schemeClr val="bg1"/>
                </a:solidFill>
                <a:latin typeface="Verdana" pitchFamily="34" charset="0"/>
                <a:ea typeface="Verdana" pitchFamily="34" charset="0"/>
                <a:cs typeface="Verdana" pitchFamily="34" charset="0"/>
              </a:rPr>
              <a:t>pago</a:t>
            </a:r>
            <a:endParaRPr lang="es-CL" sz="1200" dirty="0">
              <a:solidFill>
                <a:schemeClr val="bg1"/>
              </a:solidFill>
              <a:latin typeface="Verdana" pitchFamily="34" charset="0"/>
              <a:ea typeface="Verdana" pitchFamily="34" charset="0"/>
              <a:cs typeface="Verdana" pitchFamily="34" charset="0"/>
            </a:endParaRPr>
          </a:p>
        </p:txBody>
      </p:sp>
      <p:sp>
        <p:nvSpPr>
          <p:cNvPr id="101385" name="11 CuadroTexto"/>
          <p:cNvSpPr txBox="1">
            <a:spLocks noChangeArrowheads="1"/>
          </p:cNvSpPr>
          <p:nvPr/>
        </p:nvSpPr>
        <p:spPr bwMode="auto">
          <a:xfrm>
            <a:off x="323528" y="2830177"/>
            <a:ext cx="2854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s-CL" sz="1600" b="1" dirty="0" smtClean="0">
                <a:solidFill>
                  <a:schemeClr val="tx2"/>
                </a:solidFill>
                <a:latin typeface="Verdana" pitchFamily="34" charset="0"/>
                <a:ea typeface="Verdana" pitchFamily="34" charset="0"/>
                <a:cs typeface="Verdana" pitchFamily="34" charset="0"/>
              </a:rPr>
              <a:t>¿Cómo </a:t>
            </a:r>
            <a:r>
              <a:rPr lang="es-CL" sz="1600" b="1" dirty="0">
                <a:solidFill>
                  <a:schemeClr val="tx2"/>
                </a:solidFill>
                <a:latin typeface="Verdana" pitchFamily="34" charset="0"/>
                <a:ea typeface="Verdana" pitchFamily="34" charset="0"/>
                <a:cs typeface="Verdana" pitchFamily="34" charset="0"/>
              </a:rPr>
              <a:t>se </a:t>
            </a:r>
            <a:r>
              <a:rPr lang="es-CL" sz="1600" b="1" dirty="0" smtClean="0">
                <a:solidFill>
                  <a:schemeClr val="tx2"/>
                </a:solidFill>
                <a:latin typeface="Verdana" pitchFamily="34" charset="0"/>
                <a:ea typeface="Verdana" pitchFamily="34" charset="0"/>
                <a:cs typeface="Verdana" pitchFamily="34" charset="0"/>
              </a:rPr>
              <a:t>aplica?</a:t>
            </a:r>
            <a:endParaRPr lang="es-CL" sz="1600" b="1" dirty="0">
              <a:solidFill>
                <a:schemeClr val="tx2"/>
              </a:solidFill>
              <a:latin typeface="Verdana" pitchFamily="34" charset="0"/>
              <a:ea typeface="Verdana" pitchFamily="34" charset="0"/>
              <a:cs typeface="Verdana" pitchFamily="34" charset="0"/>
            </a:endParaRPr>
          </a:p>
        </p:txBody>
      </p:sp>
      <p:sp>
        <p:nvSpPr>
          <p:cNvPr id="101386" name="12 CuadroTexto"/>
          <p:cNvSpPr txBox="1">
            <a:spLocks noChangeArrowheads="1"/>
          </p:cNvSpPr>
          <p:nvPr/>
        </p:nvSpPr>
        <p:spPr bwMode="auto">
          <a:xfrm>
            <a:off x="603250" y="272653"/>
            <a:ext cx="713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_tradnl" sz="2000" b="1" dirty="0">
                <a:solidFill>
                  <a:schemeClr val="tx2"/>
                </a:solidFill>
                <a:latin typeface="Verdana" pitchFamily="34" charset="0"/>
                <a:ea typeface="Verdana" pitchFamily="34" charset="0"/>
                <a:cs typeface="Verdana" pitchFamily="34" charset="0"/>
              </a:rPr>
              <a:t>ASPECTOS DESTACADOS DE LAS BASES</a:t>
            </a:r>
          </a:p>
          <a:p>
            <a:pPr eaLnBrk="1" hangingPunct="1"/>
            <a:r>
              <a:rPr lang="es-ES_tradnl" sz="2000" b="1" dirty="0" smtClean="0">
                <a:solidFill>
                  <a:srgbClr val="FF0000"/>
                </a:solidFill>
                <a:latin typeface="Verdana" pitchFamily="34" charset="0"/>
                <a:ea typeface="Verdana" pitchFamily="34" charset="0"/>
                <a:cs typeface="Verdana" pitchFamily="34" charset="0"/>
              </a:rPr>
              <a:t>Multas – </a:t>
            </a:r>
            <a:r>
              <a:rPr lang="es-ES_tradnl" sz="2000" b="1" i="1" dirty="0">
                <a:solidFill>
                  <a:srgbClr val="FF0000"/>
                </a:solidFill>
                <a:latin typeface="Verdana" pitchFamily="34" charset="0"/>
                <a:ea typeface="Verdana" pitchFamily="34" charset="0"/>
                <a:cs typeface="Verdana" pitchFamily="34" charset="0"/>
              </a:rPr>
              <a:t>en Resumen </a:t>
            </a:r>
          </a:p>
        </p:txBody>
      </p:sp>
      <p:sp>
        <p:nvSpPr>
          <p:cNvPr id="101387" name="13 CuadroTexto"/>
          <p:cNvSpPr txBox="1">
            <a:spLocks noChangeArrowheads="1"/>
          </p:cNvSpPr>
          <p:nvPr/>
        </p:nvSpPr>
        <p:spPr bwMode="auto">
          <a:xfrm>
            <a:off x="364059" y="885965"/>
            <a:ext cx="402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s-CL" sz="1600" b="1" dirty="0" smtClean="0">
                <a:solidFill>
                  <a:schemeClr val="tx2"/>
                </a:solidFill>
                <a:latin typeface="Verdana" pitchFamily="34" charset="0"/>
                <a:ea typeface="Verdana" pitchFamily="34" charset="0"/>
                <a:cs typeface="Verdana" pitchFamily="34" charset="0"/>
              </a:rPr>
              <a:t>¿Por </a:t>
            </a:r>
            <a:r>
              <a:rPr lang="es-CL" sz="1600" b="1" dirty="0">
                <a:solidFill>
                  <a:schemeClr val="tx2"/>
                </a:solidFill>
                <a:latin typeface="Verdana" pitchFamily="34" charset="0"/>
                <a:ea typeface="Verdana" pitchFamily="34" charset="0"/>
                <a:cs typeface="Verdana" pitchFamily="34" charset="0"/>
              </a:rPr>
              <a:t>qué se puede aplicar </a:t>
            </a:r>
            <a:r>
              <a:rPr lang="es-CL" sz="1600" b="1" dirty="0" smtClean="0">
                <a:solidFill>
                  <a:schemeClr val="tx2"/>
                </a:solidFill>
                <a:latin typeface="Verdana" pitchFamily="34" charset="0"/>
                <a:ea typeface="Verdana" pitchFamily="34" charset="0"/>
                <a:cs typeface="Verdana" pitchFamily="34" charset="0"/>
              </a:rPr>
              <a:t>multa?</a:t>
            </a:r>
            <a:endParaRPr lang="es-CL" sz="1600" b="1" dirty="0">
              <a:solidFill>
                <a:schemeClr val="tx2"/>
              </a:solidFill>
              <a:latin typeface="Verdana" pitchFamily="34" charset="0"/>
              <a:ea typeface="Verdana" pitchFamily="34" charset="0"/>
              <a:cs typeface="Verdana" pitchFamily="34" charset="0"/>
            </a:endParaRPr>
          </a:p>
        </p:txBody>
      </p:sp>
      <p:sp>
        <p:nvSpPr>
          <p:cNvPr id="15" name="14 Rectángulo redondeado"/>
          <p:cNvSpPr/>
          <p:nvPr/>
        </p:nvSpPr>
        <p:spPr>
          <a:xfrm>
            <a:off x="467544" y="2275247"/>
            <a:ext cx="3561196" cy="44053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lstStyle/>
          <a:p>
            <a:pPr marL="285750" indent="-285750">
              <a:lnSpc>
                <a:spcPct val="150000"/>
              </a:lnSpc>
              <a:buFont typeface="Arial" pitchFamily="34" charset="0"/>
              <a:buChar char="•"/>
              <a:defRPr/>
            </a:pPr>
            <a:r>
              <a:rPr lang="es-CL" sz="1200" dirty="0">
                <a:solidFill>
                  <a:schemeClr val="bg1"/>
                </a:solidFill>
                <a:latin typeface="Verdana" pitchFamily="34" charset="0"/>
                <a:ea typeface="Verdana" pitchFamily="34" charset="0"/>
                <a:cs typeface="Verdana" pitchFamily="34" charset="0"/>
              </a:rPr>
              <a:t>Directamente el </a:t>
            </a:r>
            <a:r>
              <a:rPr lang="es-CL" sz="1200" dirty="0" smtClean="0">
                <a:solidFill>
                  <a:schemeClr val="bg1"/>
                </a:solidFill>
                <a:latin typeface="Verdana" pitchFamily="34" charset="0"/>
                <a:ea typeface="Verdana" pitchFamily="34" charset="0"/>
                <a:cs typeface="Verdana" pitchFamily="34" charset="0"/>
              </a:rPr>
              <a:t>comprador</a:t>
            </a:r>
            <a:endParaRPr lang="es-CL" sz="1200" dirty="0">
              <a:solidFill>
                <a:schemeClr val="bg1"/>
              </a:solidFill>
              <a:latin typeface="Verdana" pitchFamily="34" charset="0"/>
              <a:ea typeface="Verdana" pitchFamily="34" charset="0"/>
              <a:cs typeface="Verdana" pitchFamily="34" charset="0"/>
            </a:endParaRPr>
          </a:p>
        </p:txBody>
      </p:sp>
      <p:pic>
        <p:nvPicPr>
          <p:cNvPr id="9" name="4 Marcador de contenid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7686"/>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CuadroTexto"/>
          <p:cNvSpPr txBox="1"/>
          <p:nvPr/>
        </p:nvSpPr>
        <p:spPr>
          <a:xfrm>
            <a:off x="25432" y="4911155"/>
            <a:ext cx="4562467" cy="230832"/>
          </a:xfrm>
          <a:prstGeom prst="rect">
            <a:avLst/>
          </a:prstGeom>
          <a:noFill/>
        </p:spPr>
        <p:txBody>
          <a:bodyPr wrap="none">
            <a:spAutoFit/>
          </a:bodyPr>
          <a:lstStyle/>
          <a:p>
            <a:pPr fontAlgn="auto">
              <a:spcBef>
                <a:spcPts val="0"/>
              </a:spcBef>
              <a:spcAft>
                <a:spcPts val="0"/>
              </a:spcAft>
              <a:defRPr/>
            </a:pPr>
            <a:r>
              <a:rPr lang="es-CL" sz="900" b="1" dirty="0">
                <a:solidFill>
                  <a:schemeClr val="bg1">
                    <a:lumMod val="75000"/>
                  </a:schemeClr>
                </a:solidFill>
                <a:latin typeface="Verdana" pitchFamily="34" charset="0"/>
                <a:ea typeface="Verdana" pitchFamily="34" charset="0"/>
                <a:cs typeface="Verdana" pitchFamily="34" charset="0"/>
              </a:rPr>
              <a:t>Gobierno de Chile | Ministerio de Hacienda | Dirección ChileCompra</a:t>
            </a: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31" t="29105" r="70648" b="27425"/>
          <a:stretch/>
        </p:blipFill>
        <p:spPr bwMode="auto">
          <a:xfrm>
            <a:off x="6381074" y="920861"/>
            <a:ext cx="1832091" cy="184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24717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1387"/>
                                        </p:tgtEl>
                                        <p:attrNameLst>
                                          <p:attrName>style.visibility</p:attrName>
                                        </p:attrNameLst>
                                      </p:cBhvr>
                                      <p:to>
                                        <p:strVal val="visible"/>
                                      </p:to>
                                    </p:set>
                                    <p:animEffect transition="in" filter="fade">
                                      <p:cBhvr>
                                        <p:cTn id="14" dur="500"/>
                                        <p:tgtEl>
                                          <p:spTgt spid="10138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1378"/>
                                        </p:tgtEl>
                                        <p:attrNameLst>
                                          <p:attrName>style.visibility</p:attrName>
                                        </p:attrNameLst>
                                      </p:cBhvr>
                                      <p:to>
                                        <p:strVal val="visible"/>
                                      </p:to>
                                    </p:set>
                                    <p:animEffect transition="in" filter="fade">
                                      <p:cBhvr>
                                        <p:cTn id="25" dur="500"/>
                                        <p:tgtEl>
                                          <p:spTgt spid="10137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1385"/>
                                        </p:tgtEl>
                                        <p:attrNameLst>
                                          <p:attrName>style.visibility</p:attrName>
                                        </p:attrNameLst>
                                      </p:cBhvr>
                                      <p:to>
                                        <p:strVal val="visible"/>
                                      </p:to>
                                    </p:set>
                                    <p:animEffect transition="in" filter="fade">
                                      <p:cBhvr>
                                        <p:cTn id="30" dur="500"/>
                                        <p:tgtEl>
                                          <p:spTgt spid="10138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 grpId="0" animBg="1"/>
      <p:bldP spid="11" grpId="0" animBg="1"/>
      <p:bldP spid="101385" grpId="0"/>
      <p:bldP spid="101387" grpId="0"/>
      <p:bldP spid="15" grpId="0" animBg="1"/>
    </p:bldLst>
  </p:timing>
</p:sld>
</file>

<file path=ppt/theme/theme1.xml><?xml version="1.0" encoding="utf-8"?>
<a:theme xmlns:a="http://schemas.openxmlformats.org/drawingml/2006/main" name="Tema ChileCompra">
  <a:themeElements>
    <a:clrScheme name="Diseño personalizado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FF9966"/>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FF99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 Trato  Directo V2">
  <a:themeElements>
    <a:clrScheme name="Diseño personalizado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FF9966"/>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FF99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ema ChileCompra">
  <a:themeElements>
    <a:clrScheme name="Diseño personalizado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FF9966"/>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66CC"/>
        </a:hlink>
        <a:folHlink>
          <a:srgbClr val="FF99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Tema ChileCompra</Template>
  <TotalTime>14875</TotalTime>
  <Words>2224</Words>
  <Application>Microsoft Office PowerPoint</Application>
  <PresentationFormat>Presentación en pantalla (16:9)</PresentationFormat>
  <Paragraphs>222</Paragraphs>
  <Slides>23</Slides>
  <Notes>17</Notes>
  <HiddenSlides>0</HiddenSlides>
  <MMClips>0</MMClips>
  <ScaleCrop>false</ScaleCrop>
  <HeadingPairs>
    <vt:vector size="4" baseType="variant">
      <vt:variant>
        <vt:lpstr>Tema</vt:lpstr>
      </vt:variant>
      <vt:variant>
        <vt:i4>9</vt:i4>
      </vt:variant>
      <vt:variant>
        <vt:lpstr>Títulos de diapositiva</vt:lpstr>
      </vt:variant>
      <vt:variant>
        <vt:i4>23</vt:i4>
      </vt:variant>
    </vt:vector>
  </HeadingPairs>
  <TitlesOfParts>
    <vt:vector size="32" baseType="lpstr">
      <vt:lpstr>Tema ChileCompra</vt:lpstr>
      <vt:lpstr>Diseño personalizado</vt:lpstr>
      <vt:lpstr>1_Diseño personalizado</vt:lpstr>
      <vt:lpstr>Tema de Office</vt:lpstr>
      <vt:lpstr>1_Tema de Office</vt:lpstr>
      <vt:lpstr>2_Tema de Office</vt:lpstr>
      <vt:lpstr>3_Tema de Office</vt:lpstr>
      <vt:lpstr>(2) Trato  Directo V2</vt:lpstr>
      <vt:lpstr>1_Tema ChileCompra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DanielColle</dc:creator>
  <cp:lastModifiedBy>Lorena Caro</cp:lastModifiedBy>
  <cp:revision>749</cp:revision>
  <cp:lastPrinted>2012-01-12T14:06:01Z</cp:lastPrinted>
  <dcterms:created xsi:type="dcterms:W3CDTF">2010-06-10T19:43:12Z</dcterms:created>
  <dcterms:modified xsi:type="dcterms:W3CDTF">2012-10-31T22:15:42Z</dcterms:modified>
</cp:coreProperties>
</file>